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71" r:id="rId2"/>
    <p:sldId id="270" r:id="rId3"/>
    <p:sldId id="273" r:id="rId4"/>
    <p:sldId id="262" r:id="rId5"/>
    <p:sldId id="274" r:id="rId6"/>
    <p:sldId id="266" r:id="rId7"/>
    <p:sldId id="261" r:id="rId8"/>
    <p:sldId id="260" r:id="rId9"/>
    <p:sldId id="259" r:id="rId10"/>
    <p:sldId id="258" r:id="rId11"/>
    <p:sldId id="257" r:id="rId12"/>
    <p:sldId id="256" r:id="rId13"/>
    <p:sldId id="275" r:id="rId14"/>
    <p:sldId id="276" r:id="rId15"/>
  </p:sldIdLst>
  <p:sldSz cx="10058400" cy="7772400"/>
  <p:notesSz cx="6858000" cy="9144000"/>
  <p:defaultTextStyle>
    <a:defPPr>
      <a:defRPr lang="en-US"/>
    </a:defPPr>
    <a:lvl1pPr marL="0" algn="l" defTabSz="1018824" rtl="0" eaLnBrk="1" latinLnBrk="0" hangingPunct="1">
      <a:defRPr sz="2006" kern="1200">
        <a:solidFill>
          <a:schemeClr val="tx1"/>
        </a:solidFill>
        <a:latin typeface="+mn-lt"/>
        <a:ea typeface="+mn-ea"/>
        <a:cs typeface="+mn-cs"/>
      </a:defRPr>
    </a:lvl1pPr>
    <a:lvl2pPr marL="509412" algn="l" defTabSz="1018824" rtl="0" eaLnBrk="1" latinLnBrk="0" hangingPunct="1">
      <a:defRPr sz="2006" kern="1200">
        <a:solidFill>
          <a:schemeClr val="tx1"/>
        </a:solidFill>
        <a:latin typeface="+mn-lt"/>
        <a:ea typeface="+mn-ea"/>
        <a:cs typeface="+mn-cs"/>
      </a:defRPr>
    </a:lvl2pPr>
    <a:lvl3pPr marL="1018824" algn="l" defTabSz="1018824" rtl="0" eaLnBrk="1" latinLnBrk="0" hangingPunct="1">
      <a:defRPr sz="2006" kern="1200">
        <a:solidFill>
          <a:schemeClr val="tx1"/>
        </a:solidFill>
        <a:latin typeface="+mn-lt"/>
        <a:ea typeface="+mn-ea"/>
        <a:cs typeface="+mn-cs"/>
      </a:defRPr>
    </a:lvl3pPr>
    <a:lvl4pPr marL="1528237" algn="l" defTabSz="1018824" rtl="0" eaLnBrk="1" latinLnBrk="0" hangingPunct="1">
      <a:defRPr sz="2006" kern="1200">
        <a:solidFill>
          <a:schemeClr val="tx1"/>
        </a:solidFill>
        <a:latin typeface="+mn-lt"/>
        <a:ea typeface="+mn-ea"/>
        <a:cs typeface="+mn-cs"/>
      </a:defRPr>
    </a:lvl4pPr>
    <a:lvl5pPr marL="2037649" algn="l" defTabSz="1018824" rtl="0" eaLnBrk="1" latinLnBrk="0" hangingPunct="1">
      <a:defRPr sz="2006" kern="1200">
        <a:solidFill>
          <a:schemeClr val="tx1"/>
        </a:solidFill>
        <a:latin typeface="+mn-lt"/>
        <a:ea typeface="+mn-ea"/>
        <a:cs typeface="+mn-cs"/>
      </a:defRPr>
    </a:lvl5pPr>
    <a:lvl6pPr marL="2547061" algn="l" defTabSz="1018824" rtl="0" eaLnBrk="1" latinLnBrk="0" hangingPunct="1">
      <a:defRPr sz="2006" kern="1200">
        <a:solidFill>
          <a:schemeClr val="tx1"/>
        </a:solidFill>
        <a:latin typeface="+mn-lt"/>
        <a:ea typeface="+mn-ea"/>
        <a:cs typeface="+mn-cs"/>
      </a:defRPr>
    </a:lvl6pPr>
    <a:lvl7pPr marL="3056473" algn="l" defTabSz="1018824" rtl="0" eaLnBrk="1" latinLnBrk="0" hangingPunct="1">
      <a:defRPr sz="2006" kern="1200">
        <a:solidFill>
          <a:schemeClr val="tx1"/>
        </a:solidFill>
        <a:latin typeface="+mn-lt"/>
        <a:ea typeface="+mn-ea"/>
        <a:cs typeface="+mn-cs"/>
      </a:defRPr>
    </a:lvl7pPr>
    <a:lvl8pPr marL="3565886" algn="l" defTabSz="1018824" rtl="0" eaLnBrk="1" latinLnBrk="0" hangingPunct="1">
      <a:defRPr sz="2006" kern="1200">
        <a:solidFill>
          <a:schemeClr val="tx1"/>
        </a:solidFill>
        <a:latin typeface="+mn-lt"/>
        <a:ea typeface="+mn-ea"/>
        <a:cs typeface="+mn-cs"/>
      </a:defRPr>
    </a:lvl8pPr>
    <a:lvl9pPr marL="4075298" algn="l" defTabSz="1018824" rtl="0" eaLnBrk="1" latinLnBrk="0" hangingPunct="1">
      <a:defRPr sz="2006"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92" d="100"/>
          <a:sy n="92" d="100"/>
        </p:scale>
        <p:origin x="132" y="1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png>
</file>

<file path=ppt/media/image13.jpeg>
</file>

<file path=ppt/media/image14.png>
</file>

<file path=ppt/media/image15.jpeg>
</file>

<file path=ppt/media/image16.png>
</file>

<file path=ppt/media/image2.png>
</file>

<file path=ppt/media/image3.jpeg>
</file>

<file path=ppt/media/image4.jpeg>
</file>

<file path=ppt/media/image5.jpe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4380" y="1272011"/>
            <a:ext cx="8549640" cy="2705947"/>
          </a:xfrm>
        </p:spPr>
        <p:txBody>
          <a:bodyPr anchor="b"/>
          <a:lstStyle>
            <a:lvl1pPr algn="ctr">
              <a:defRPr sz="6600"/>
            </a:lvl1pPr>
          </a:lstStyle>
          <a:p>
            <a:r>
              <a:rPr lang="en-US" smtClean="0"/>
              <a:t>Click to edit Master title style</a:t>
            </a:r>
            <a:endParaRPr lang="en-US" dirty="0"/>
          </a:p>
        </p:txBody>
      </p:sp>
      <p:sp>
        <p:nvSpPr>
          <p:cNvPr id="3" name="Subtitle 2"/>
          <p:cNvSpPr>
            <a:spLocks noGrp="1"/>
          </p:cNvSpPr>
          <p:nvPr>
            <p:ph type="subTitle" idx="1"/>
          </p:nvPr>
        </p:nvSpPr>
        <p:spPr>
          <a:xfrm>
            <a:off x="1257300" y="4082310"/>
            <a:ext cx="7543800" cy="1876530"/>
          </a:xfrm>
        </p:spPr>
        <p:txBody>
          <a:bodyPr/>
          <a:lstStyle>
            <a:lvl1pPr marL="0" indent="0" algn="ctr">
              <a:buNone/>
              <a:defRPr sz="2640"/>
            </a:lvl1pPr>
            <a:lvl2pPr marL="502920" indent="0" algn="ctr">
              <a:buNone/>
              <a:defRPr sz="2200"/>
            </a:lvl2pPr>
            <a:lvl3pPr marL="1005840" indent="0" algn="ctr">
              <a:buNone/>
              <a:defRPr sz="1980"/>
            </a:lvl3pPr>
            <a:lvl4pPr marL="1508760" indent="0" algn="ctr">
              <a:buNone/>
              <a:defRPr sz="1760"/>
            </a:lvl4pPr>
            <a:lvl5pPr marL="2011680" indent="0" algn="ctr">
              <a:buNone/>
              <a:defRPr sz="1760"/>
            </a:lvl5pPr>
            <a:lvl6pPr marL="2514600" indent="0" algn="ctr">
              <a:buNone/>
              <a:defRPr sz="1760"/>
            </a:lvl6pPr>
            <a:lvl7pPr marL="3017520" indent="0" algn="ctr">
              <a:buNone/>
              <a:defRPr sz="1760"/>
            </a:lvl7pPr>
            <a:lvl8pPr marL="3520440" indent="0" algn="ctr">
              <a:buNone/>
              <a:defRPr sz="1760"/>
            </a:lvl8pPr>
            <a:lvl9pPr marL="4023360" indent="0" algn="ctr">
              <a:buNone/>
              <a:defRPr sz="176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D30C509-CED1-49E1-8C81-C9851737BC8C}" type="datetimeFigureOut">
              <a:rPr lang="en-US" smtClean="0"/>
              <a:t>8/6/2018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3494563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30C509-CED1-49E1-8C81-C9851737BC8C}" type="datetimeFigureOut">
              <a:rPr lang="en-US" smtClean="0"/>
              <a:t>8/6/2018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3701135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98043" y="413808"/>
            <a:ext cx="2168843" cy="658675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91515" y="413808"/>
            <a:ext cx="6380798" cy="65867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30C509-CED1-49E1-8C81-C9851737BC8C}" type="datetimeFigureOut">
              <a:rPr lang="en-US" smtClean="0"/>
              <a:t>8/6/2018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3304998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30C509-CED1-49E1-8C81-C9851737BC8C}" type="datetimeFigureOut">
              <a:rPr lang="en-US" smtClean="0"/>
              <a:t>8/6/2018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3982542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6277" y="1937705"/>
            <a:ext cx="8675370" cy="3233102"/>
          </a:xfrm>
        </p:spPr>
        <p:txBody>
          <a:bodyPr anchor="b"/>
          <a:lstStyle>
            <a:lvl1pPr>
              <a:defRPr sz="6600"/>
            </a:lvl1pPr>
          </a:lstStyle>
          <a:p>
            <a:r>
              <a:rPr lang="en-US" smtClean="0"/>
              <a:t>Click to edit Master title style</a:t>
            </a:r>
            <a:endParaRPr lang="en-US" dirty="0"/>
          </a:p>
        </p:txBody>
      </p:sp>
      <p:sp>
        <p:nvSpPr>
          <p:cNvPr id="3" name="Text Placeholder 2"/>
          <p:cNvSpPr>
            <a:spLocks noGrp="1"/>
          </p:cNvSpPr>
          <p:nvPr>
            <p:ph type="body" idx="1"/>
          </p:nvPr>
        </p:nvSpPr>
        <p:spPr>
          <a:xfrm>
            <a:off x="686277" y="5201393"/>
            <a:ext cx="8675370" cy="1700212"/>
          </a:xfrm>
        </p:spPr>
        <p:txBody>
          <a:bodyPr/>
          <a:lstStyle>
            <a:lvl1pPr marL="0" indent="0">
              <a:buNone/>
              <a:defRPr sz="2640">
                <a:solidFill>
                  <a:schemeClr val="tx1"/>
                </a:solidFill>
              </a:defRPr>
            </a:lvl1pPr>
            <a:lvl2pPr marL="502920" indent="0">
              <a:buNone/>
              <a:defRPr sz="2200">
                <a:solidFill>
                  <a:schemeClr val="tx1">
                    <a:tint val="75000"/>
                  </a:schemeClr>
                </a:solidFill>
              </a:defRPr>
            </a:lvl2pPr>
            <a:lvl3pPr marL="1005840" indent="0">
              <a:buNone/>
              <a:defRPr sz="1980">
                <a:solidFill>
                  <a:schemeClr val="tx1">
                    <a:tint val="75000"/>
                  </a:schemeClr>
                </a:solidFill>
              </a:defRPr>
            </a:lvl3pPr>
            <a:lvl4pPr marL="1508760" indent="0">
              <a:buNone/>
              <a:defRPr sz="1760">
                <a:solidFill>
                  <a:schemeClr val="tx1">
                    <a:tint val="75000"/>
                  </a:schemeClr>
                </a:solidFill>
              </a:defRPr>
            </a:lvl4pPr>
            <a:lvl5pPr marL="2011680" indent="0">
              <a:buNone/>
              <a:defRPr sz="1760">
                <a:solidFill>
                  <a:schemeClr val="tx1">
                    <a:tint val="75000"/>
                  </a:schemeClr>
                </a:solidFill>
              </a:defRPr>
            </a:lvl5pPr>
            <a:lvl6pPr marL="2514600" indent="0">
              <a:buNone/>
              <a:defRPr sz="1760">
                <a:solidFill>
                  <a:schemeClr val="tx1">
                    <a:tint val="75000"/>
                  </a:schemeClr>
                </a:solidFill>
              </a:defRPr>
            </a:lvl6pPr>
            <a:lvl7pPr marL="3017520" indent="0">
              <a:buNone/>
              <a:defRPr sz="1760">
                <a:solidFill>
                  <a:schemeClr val="tx1">
                    <a:tint val="75000"/>
                  </a:schemeClr>
                </a:solidFill>
              </a:defRPr>
            </a:lvl7pPr>
            <a:lvl8pPr marL="3520440" indent="0">
              <a:buNone/>
              <a:defRPr sz="1760">
                <a:solidFill>
                  <a:schemeClr val="tx1">
                    <a:tint val="75000"/>
                  </a:schemeClr>
                </a:solidFill>
              </a:defRPr>
            </a:lvl8pPr>
            <a:lvl9pPr marL="4023360" indent="0">
              <a:buNone/>
              <a:defRPr sz="17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D30C509-CED1-49E1-8C81-C9851737BC8C}" type="datetimeFigureOut">
              <a:rPr lang="en-US" smtClean="0"/>
              <a:t>8/6/2018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986098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91515" y="2069042"/>
            <a:ext cx="4274820" cy="49315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2065" y="2069042"/>
            <a:ext cx="4274820" cy="49315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D30C509-CED1-49E1-8C81-C9851737BC8C}" type="datetimeFigureOut">
              <a:rPr lang="en-US" smtClean="0"/>
              <a:t>8/6/2018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1553198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2825" y="413810"/>
            <a:ext cx="8675370" cy="1502305"/>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92826" y="1905318"/>
            <a:ext cx="4255174" cy="933767"/>
          </a:xfrm>
        </p:spPr>
        <p:txBody>
          <a:bodyPr anchor="b"/>
          <a:lstStyle>
            <a:lvl1pPr marL="0" indent="0">
              <a:buNone/>
              <a:defRPr sz="2640" b="1"/>
            </a:lvl1pPr>
            <a:lvl2pPr marL="502920" indent="0">
              <a:buNone/>
              <a:defRPr sz="2200" b="1"/>
            </a:lvl2pPr>
            <a:lvl3pPr marL="1005840" indent="0">
              <a:buNone/>
              <a:defRPr sz="1980" b="1"/>
            </a:lvl3pPr>
            <a:lvl4pPr marL="1508760" indent="0">
              <a:buNone/>
              <a:defRPr sz="1760" b="1"/>
            </a:lvl4pPr>
            <a:lvl5pPr marL="2011680" indent="0">
              <a:buNone/>
              <a:defRPr sz="1760" b="1"/>
            </a:lvl5pPr>
            <a:lvl6pPr marL="2514600" indent="0">
              <a:buNone/>
              <a:defRPr sz="1760" b="1"/>
            </a:lvl6pPr>
            <a:lvl7pPr marL="3017520" indent="0">
              <a:buNone/>
              <a:defRPr sz="1760" b="1"/>
            </a:lvl7pPr>
            <a:lvl8pPr marL="3520440" indent="0">
              <a:buNone/>
              <a:defRPr sz="1760" b="1"/>
            </a:lvl8pPr>
            <a:lvl9pPr marL="4023360" indent="0">
              <a:buNone/>
              <a:defRPr sz="1760" b="1"/>
            </a:lvl9pPr>
          </a:lstStyle>
          <a:p>
            <a:pPr lvl="0"/>
            <a:r>
              <a:rPr lang="en-US" smtClean="0"/>
              <a:t>Click to edit Master text styles</a:t>
            </a:r>
          </a:p>
        </p:txBody>
      </p:sp>
      <p:sp>
        <p:nvSpPr>
          <p:cNvPr id="4" name="Content Placeholder 3"/>
          <p:cNvSpPr>
            <a:spLocks noGrp="1"/>
          </p:cNvSpPr>
          <p:nvPr>
            <p:ph sz="half" idx="2"/>
          </p:nvPr>
        </p:nvSpPr>
        <p:spPr>
          <a:xfrm>
            <a:off x="692826" y="2839085"/>
            <a:ext cx="4255174" cy="417586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2066" y="1905318"/>
            <a:ext cx="4276130" cy="933767"/>
          </a:xfrm>
        </p:spPr>
        <p:txBody>
          <a:bodyPr anchor="b"/>
          <a:lstStyle>
            <a:lvl1pPr marL="0" indent="0">
              <a:buNone/>
              <a:defRPr sz="2640" b="1"/>
            </a:lvl1pPr>
            <a:lvl2pPr marL="502920" indent="0">
              <a:buNone/>
              <a:defRPr sz="2200" b="1"/>
            </a:lvl2pPr>
            <a:lvl3pPr marL="1005840" indent="0">
              <a:buNone/>
              <a:defRPr sz="1980" b="1"/>
            </a:lvl3pPr>
            <a:lvl4pPr marL="1508760" indent="0">
              <a:buNone/>
              <a:defRPr sz="1760" b="1"/>
            </a:lvl4pPr>
            <a:lvl5pPr marL="2011680" indent="0">
              <a:buNone/>
              <a:defRPr sz="1760" b="1"/>
            </a:lvl5pPr>
            <a:lvl6pPr marL="2514600" indent="0">
              <a:buNone/>
              <a:defRPr sz="1760" b="1"/>
            </a:lvl6pPr>
            <a:lvl7pPr marL="3017520" indent="0">
              <a:buNone/>
              <a:defRPr sz="1760" b="1"/>
            </a:lvl7pPr>
            <a:lvl8pPr marL="3520440" indent="0">
              <a:buNone/>
              <a:defRPr sz="1760" b="1"/>
            </a:lvl8pPr>
            <a:lvl9pPr marL="4023360" indent="0">
              <a:buNone/>
              <a:defRPr sz="1760" b="1"/>
            </a:lvl9pPr>
          </a:lstStyle>
          <a:p>
            <a:pPr lvl="0"/>
            <a:r>
              <a:rPr lang="en-US" smtClean="0"/>
              <a:t>Click to edit Master text styles</a:t>
            </a:r>
          </a:p>
        </p:txBody>
      </p:sp>
      <p:sp>
        <p:nvSpPr>
          <p:cNvPr id="6" name="Content Placeholder 5"/>
          <p:cNvSpPr>
            <a:spLocks noGrp="1"/>
          </p:cNvSpPr>
          <p:nvPr>
            <p:ph sz="quarter" idx="4"/>
          </p:nvPr>
        </p:nvSpPr>
        <p:spPr>
          <a:xfrm>
            <a:off x="5092066" y="2839085"/>
            <a:ext cx="4276130" cy="417586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D30C509-CED1-49E1-8C81-C9851737BC8C}" type="datetimeFigureOut">
              <a:rPr lang="en-US" smtClean="0"/>
              <a:t>8/6/2018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18969762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D30C509-CED1-49E1-8C81-C9851737BC8C}" type="datetimeFigureOut">
              <a:rPr lang="en-US" smtClean="0"/>
              <a:t>8/6/2018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664564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30C509-CED1-49E1-8C81-C9851737BC8C}" type="datetimeFigureOut">
              <a:rPr lang="en-US" smtClean="0"/>
              <a:t>8/6/2018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21125083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518160"/>
            <a:ext cx="3244096" cy="1813560"/>
          </a:xfrm>
        </p:spPr>
        <p:txBody>
          <a:bodyPr anchor="b"/>
          <a:lstStyle>
            <a:lvl1pPr>
              <a:defRPr sz="3520"/>
            </a:lvl1pPr>
          </a:lstStyle>
          <a:p>
            <a:r>
              <a:rPr lang="en-US" smtClean="0"/>
              <a:t>Click to edit Master title style</a:t>
            </a:r>
            <a:endParaRPr lang="en-US" dirty="0"/>
          </a:p>
        </p:txBody>
      </p:sp>
      <p:sp>
        <p:nvSpPr>
          <p:cNvPr id="3" name="Content Placeholder 2"/>
          <p:cNvSpPr>
            <a:spLocks noGrp="1"/>
          </p:cNvSpPr>
          <p:nvPr>
            <p:ph idx="1"/>
          </p:nvPr>
        </p:nvSpPr>
        <p:spPr>
          <a:xfrm>
            <a:off x="4276130" y="1119083"/>
            <a:ext cx="5092065" cy="5523442"/>
          </a:xfrm>
        </p:spPr>
        <p:txBody>
          <a:bodyPr/>
          <a:lstStyle>
            <a:lvl1pPr>
              <a:defRPr sz="3520"/>
            </a:lvl1pPr>
            <a:lvl2pPr>
              <a:defRPr sz="3080"/>
            </a:lvl2pPr>
            <a:lvl3pPr>
              <a:defRPr sz="264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2825" y="2331720"/>
            <a:ext cx="3244096" cy="4319800"/>
          </a:xfrm>
        </p:spPr>
        <p:txBody>
          <a:bodyPr/>
          <a:lstStyle>
            <a:lvl1pPr marL="0" indent="0">
              <a:buNone/>
              <a:defRPr sz="1760"/>
            </a:lvl1pPr>
            <a:lvl2pPr marL="502920" indent="0">
              <a:buNone/>
              <a:defRPr sz="1540"/>
            </a:lvl2pPr>
            <a:lvl3pPr marL="1005840" indent="0">
              <a:buNone/>
              <a:defRPr sz="1320"/>
            </a:lvl3pPr>
            <a:lvl4pPr marL="1508760" indent="0">
              <a:buNone/>
              <a:defRPr sz="1100"/>
            </a:lvl4pPr>
            <a:lvl5pPr marL="2011680" indent="0">
              <a:buNone/>
              <a:defRPr sz="1100"/>
            </a:lvl5pPr>
            <a:lvl6pPr marL="2514600" indent="0">
              <a:buNone/>
              <a:defRPr sz="1100"/>
            </a:lvl6pPr>
            <a:lvl7pPr marL="3017520" indent="0">
              <a:buNone/>
              <a:defRPr sz="1100"/>
            </a:lvl7pPr>
            <a:lvl8pPr marL="3520440" indent="0">
              <a:buNone/>
              <a:defRPr sz="1100"/>
            </a:lvl8pPr>
            <a:lvl9pPr marL="4023360" indent="0">
              <a:buNone/>
              <a:defRPr sz="1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D30C509-CED1-49E1-8C81-C9851737BC8C}" type="datetimeFigureOut">
              <a:rPr lang="en-US" smtClean="0"/>
              <a:t>8/6/2018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1314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518160"/>
            <a:ext cx="3244096" cy="1813560"/>
          </a:xfrm>
        </p:spPr>
        <p:txBody>
          <a:bodyPr anchor="b"/>
          <a:lstStyle>
            <a:lvl1pPr>
              <a:defRPr sz="352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276130" y="1119083"/>
            <a:ext cx="5092065" cy="5523442"/>
          </a:xfrm>
        </p:spPr>
        <p:txBody>
          <a:bodyPr anchor="t"/>
          <a:lstStyle>
            <a:lvl1pPr marL="0" indent="0">
              <a:buNone/>
              <a:defRPr sz="3520"/>
            </a:lvl1pPr>
            <a:lvl2pPr marL="502920" indent="0">
              <a:buNone/>
              <a:defRPr sz="3080"/>
            </a:lvl2pPr>
            <a:lvl3pPr marL="1005840" indent="0">
              <a:buNone/>
              <a:defRPr sz="2640"/>
            </a:lvl3pPr>
            <a:lvl4pPr marL="1508760" indent="0">
              <a:buNone/>
              <a:defRPr sz="2200"/>
            </a:lvl4pPr>
            <a:lvl5pPr marL="2011680" indent="0">
              <a:buNone/>
              <a:defRPr sz="2200"/>
            </a:lvl5pPr>
            <a:lvl6pPr marL="2514600" indent="0">
              <a:buNone/>
              <a:defRPr sz="2200"/>
            </a:lvl6pPr>
            <a:lvl7pPr marL="3017520" indent="0">
              <a:buNone/>
              <a:defRPr sz="2200"/>
            </a:lvl7pPr>
            <a:lvl8pPr marL="3520440" indent="0">
              <a:buNone/>
              <a:defRPr sz="2200"/>
            </a:lvl8pPr>
            <a:lvl9pPr marL="4023360" indent="0">
              <a:buNone/>
              <a:defRPr sz="2200"/>
            </a:lvl9pPr>
          </a:lstStyle>
          <a:p>
            <a:r>
              <a:rPr lang="en-US" smtClean="0"/>
              <a:t>Click icon to add picture</a:t>
            </a:r>
            <a:endParaRPr lang="en-US" dirty="0"/>
          </a:p>
        </p:txBody>
      </p:sp>
      <p:sp>
        <p:nvSpPr>
          <p:cNvPr id="4" name="Text Placeholder 3"/>
          <p:cNvSpPr>
            <a:spLocks noGrp="1"/>
          </p:cNvSpPr>
          <p:nvPr>
            <p:ph type="body" sz="half" idx="2"/>
          </p:nvPr>
        </p:nvSpPr>
        <p:spPr>
          <a:xfrm>
            <a:off x="692825" y="2331720"/>
            <a:ext cx="3244096" cy="4319800"/>
          </a:xfrm>
        </p:spPr>
        <p:txBody>
          <a:bodyPr/>
          <a:lstStyle>
            <a:lvl1pPr marL="0" indent="0">
              <a:buNone/>
              <a:defRPr sz="1760"/>
            </a:lvl1pPr>
            <a:lvl2pPr marL="502920" indent="0">
              <a:buNone/>
              <a:defRPr sz="1540"/>
            </a:lvl2pPr>
            <a:lvl3pPr marL="1005840" indent="0">
              <a:buNone/>
              <a:defRPr sz="1320"/>
            </a:lvl3pPr>
            <a:lvl4pPr marL="1508760" indent="0">
              <a:buNone/>
              <a:defRPr sz="1100"/>
            </a:lvl4pPr>
            <a:lvl5pPr marL="2011680" indent="0">
              <a:buNone/>
              <a:defRPr sz="1100"/>
            </a:lvl5pPr>
            <a:lvl6pPr marL="2514600" indent="0">
              <a:buNone/>
              <a:defRPr sz="1100"/>
            </a:lvl6pPr>
            <a:lvl7pPr marL="3017520" indent="0">
              <a:buNone/>
              <a:defRPr sz="1100"/>
            </a:lvl7pPr>
            <a:lvl8pPr marL="3520440" indent="0">
              <a:buNone/>
              <a:defRPr sz="1100"/>
            </a:lvl8pPr>
            <a:lvl9pPr marL="4023360" indent="0">
              <a:buNone/>
              <a:defRPr sz="1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D30C509-CED1-49E1-8C81-C9851737BC8C}" type="datetimeFigureOut">
              <a:rPr lang="en-US" smtClean="0"/>
              <a:t>8/6/2018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C97D90-98F9-47FC-A687-D82E0503B7C4}" type="slidenum">
              <a:rPr lang="en-US" smtClean="0"/>
              <a:t>‹#›</a:t>
            </a:fld>
            <a:endParaRPr lang="en-US"/>
          </a:p>
        </p:txBody>
      </p:sp>
    </p:spTree>
    <p:extLst>
      <p:ext uri="{BB962C8B-B14F-4D97-AF65-F5344CB8AC3E}">
        <p14:creationId xmlns:p14="http://schemas.microsoft.com/office/powerpoint/2010/main" val="39846350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1515" y="413810"/>
            <a:ext cx="8675370" cy="150230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91515" y="2069042"/>
            <a:ext cx="8675370" cy="493151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91515" y="7203865"/>
            <a:ext cx="2263140" cy="413808"/>
          </a:xfrm>
          <a:prstGeom prst="rect">
            <a:avLst/>
          </a:prstGeom>
        </p:spPr>
        <p:txBody>
          <a:bodyPr vert="horz" lIns="91440" tIns="45720" rIns="91440" bIns="45720" rtlCol="0" anchor="ctr"/>
          <a:lstStyle>
            <a:lvl1pPr algn="l">
              <a:defRPr sz="1320">
                <a:solidFill>
                  <a:schemeClr val="tx1">
                    <a:tint val="75000"/>
                  </a:schemeClr>
                </a:solidFill>
              </a:defRPr>
            </a:lvl1pPr>
          </a:lstStyle>
          <a:p>
            <a:fld id="{ED30C509-CED1-49E1-8C81-C9851737BC8C}" type="datetimeFigureOut">
              <a:rPr lang="en-US" smtClean="0"/>
              <a:t>8/6/2018</a:t>
            </a:fld>
            <a:endParaRPr lang="en-US"/>
          </a:p>
        </p:txBody>
      </p:sp>
      <p:sp>
        <p:nvSpPr>
          <p:cNvPr id="5" name="Footer Placeholder 4"/>
          <p:cNvSpPr>
            <a:spLocks noGrp="1"/>
          </p:cNvSpPr>
          <p:nvPr>
            <p:ph type="ftr" sz="quarter" idx="3"/>
          </p:nvPr>
        </p:nvSpPr>
        <p:spPr>
          <a:xfrm>
            <a:off x="3331845" y="7203865"/>
            <a:ext cx="3394710" cy="413808"/>
          </a:xfrm>
          <a:prstGeom prst="rect">
            <a:avLst/>
          </a:prstGeom>
        </p:spPr>
        <p:txBody>
          <a:bodyPr vert="horz" lIns="91440" tIns="45720" rIns="91440" bIns="45720" rtlCol="0" anchor="ctr"/>
          <a:lstStyle>
            <a:lvl1pPr algn="ctr">
              <a:defRPr sz="1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103745" y="7203865"/>
            <a:ext cx="2263140" cy="413808"/>
          </a:xfrm>
          <a:prstGeom prst="rect">
            <a:avLst/>
          </a:prstGeom>
        </p:spPr>
        <p:txBody>
          <a:bodyPr vert="horz" lIns="91440" tIns="45720" rIns="91440" bIns="45720" rtlCol="0" anchor="ctr"/>
          <a:lstStyle>
            <a:lvl1pPr algn="r">
              <a:defRPr sz="1320">
                <a:solidFill>
                  <a:schemeClr val="tx1">
                    <a:tint val="75000"/>
                  </a:schemeClr>
                </a:solidFill>
              </a:defRPr>
            </a:lvl1pPr>
          </a:lstStyle>
          <a:p>
            <a:fld id="{B1C97D90-98F9-47FC-A687-D82E0503B7C4}" type="slidenum">
              <a:rPr lang="en-US" smtClean="0"/>
              <a:t>‹#›</a:t>
            </a:fld>
            <a:endParaRPr lang="en-US"/>
          </a:p>
        </p:txBody>
      </p:sp>
    </p:spTree>
    <p:extLst>
      <p:ext uri="{BB962C8B-B14F-4D97-AF65-F5344CB8AC3E}">
        <p14:creationId xmlns:p14="http://schemas.microsoft.com/office/powerpoint/2010/main" val="126298181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005840" rtl="0" eaLnBrk="1" latinLnBrk="0" hangingPunct="1">
        <a:lnSpc>
          <a:spcPct val="90000"/>
        </a:lnSpc>
        <a:spcBef>
          <a:spcPct val="0"/>
        </a:spcBef>
        <a:buNone/>
        <a:defRPr sz="4840" kern="1200">
          <a:solidFill>
            <a:schemeClr val="tx1"/>
          </a:solidFill>
          <a:latin typeface="+mj-lt"/>
          <a:ea typeface="+mj-ea"/>
          <a:cs typeface="+mj-cs"/>
        </a:defRPr>
      </a:lvl1pPr>
    </p:titleStyle>
    <p:bodyStyle>
      <a:lvl1pPr marL="251460" indent="-251460" algn="l" defTabSz="1005840" rtl="0" eaLnBrk="1" latinLnBrk="0" hangingPunct="1">
        <a:lnSpc>
          <a:spcPct val="90000"/>
        </a:lnSpc>
        <a:spcBef>
          <a:spcPts val="1100"/>
        </a:spcBef>
        <a:buFont typeface="Arial" panose="020B0604020202020204" pitchFamily="34" charset="0"/>
        <a:buChar char="•"/>
        <a:defRPr sz="3080" kern="1200">
          <a:solidFill>
            <a:schemeClr val="tx1"/>
          </a:solidFill>
          <a:latin typeface="+mn-lt"/>
          <a:ea typeface="+mn-ea"/>
          <a:cs typeface="+mn-cs"/>
        </a:defRPr>
      </a:lvl1pPr>
      <a:lvl2pPr marL="754380" indent="-251460" algn="l" defTabSz="1005840" rtl="0" eaLnBrk="1" latinLnBrk="0" hangingPunct="1">
        <a:lnSpc>
          <a:spcPct val="90000"/>
        </a:lnSpc>
        <a:spcBef>
          <a:spcPts val="550"/>
        </a:spcBef>
        <a:buFont typeface="Arial" panose="020B0604020202020204" pitchFamily="34" charset="0"/>
        <a:buChar char="•"/>
        <a:defRPr sz="2640" kern="1200">
          <a:solidFill>
            <a:schemeClr val="tx1"/>
          </a:solidFill>
          <a:latin typeface="+mn-lt"/>
          <a:ea typeface="+mn-ea"/>
          <a:cs typeface="+mn-cs"/>
        </a:defRPr>
      </a:lvl2pPr>
      <a:lvl3pPr marL="1257300" indent="-251460" algn="l" defTabSz="1005840" rtl="0" eaLnBrk="1" latinLnBrk="0" hangingPunct="1">
        <a:lnSpc>
          <a:spcPct val="90000"/>
        </a:lnSpc>
        <a:spcBef>
          <a:spcPts val="550"/>
        </a:spcBef>
        <a:buFont typeface="Arial" panose="020B0604020202020204" pitchFamily="34" charset="0"/>
        <a:buChar char="•"/>
        <a:defRPr sz="2200" kern="1200">
          <a:solidFill>
            <a:schemeClr val="tx1"/>
          </a:solidFill>
          <a:latin typeface="+mn-lt"/>
          <a:ea typeface="+mn-ea"/>
          <a:cs typeface="+mn-cs"/>
        </a:defRPr>
      </a:lvl3pPr>
      <a:lvl4pPr marL="176022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4pPr>
      <a:lvl5pPr marL="226314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5pPr>
      <a:lvl6pPr marL="276606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98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90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82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p:bodyStyle>
    <p:otherStyle>
      <a:defPPr>
        <a:defRPr lang="en-US"/>
      </a:defPPr>
      <a:lvl1pPr marL="0" algn="l" defTabSz="1005840" rtl="0" eaLnBrk="1" latinLnBrk="0" hangingPunct="1">
        <a:defRPr sz="1980" kern="1200">
          <a:solidFill>
            <a:schemeClr val="tx1"/>
          </a:solidFill>
          <a:latin typeface="+mn-lt"/>
          <a:ea typeface="+mn-ea"/>
          <a:cs typeface="+mn-cs"/>
        </a:defRPr>
      </a:lvl1pPr>
      <a:lvl2pPr marL="502920" algn="l" defTabSz="1005840" rtl="0" eaLnBrk="1" latinLnBrk="0" hangingPunct="1">
        <a:defRPr sz="1980" kern="1200">
          <a:solidFill>
            <a:schemeClr val="tx1"/>
          </a:solidFill>
          <a:latin typeface="+mn-lt"/>
          <a:ea typeface="+mn-ea"/>
          <a:cs typeface="+mn-cs"/>
        </a:defRPr>
      </a:lvl2pPr>
      <a:lvl3pPr marL="1005840" algn="l" defTabSz="1005840" rtl="0" eaLnBrk="1" latinLnBrk="0" hangingPunct="1">
        <a:defRPr sz="1980" kern="1200">
          <a:solidFill>
            <a:schemeClr val="tx1"/>
          </a:solidFill>
          <a:latin typeface="+mn-lt"/>
          <a:ea typeface="+mn-ea"/>
          <a:cs typeface="+mn-cs"/>
        </a:defRPr>
      </a:lvl3pPr>
      <a:lvl4pPr marL="1508760" algn="l" defTabSz="1005840" rtl="0" eaLnBrk="1" latinLnBrk="0" hangingPunct="1">
        <a:defRPr sz="1980" kern="1200">
          <a:solidFill>
            <a:schemeClr val="tx1"/>
          </a:solidFill>
          <a:latin typeface="+mn-lt"/>
          <a:ea typeface="+mn-ea"/>
          <a:cs typeface="+mn-cs"/>
        </a:defRPr>
      </a:lvl4pPr>
      <a:lvl5pPr marL="2011680" algn="l" defTabSz="1005840" rtl="0" eaLnBrk="1" latinLnBrk="0" hangingPunct="1">
        <a:defRPr sz="1980" kern="1200">
          <a:solidFill>
            <a:schemeClr val="tx1"/>
          </a:solidFill>
          <a:latin typeface="+mn-lt"/>
          <a:ea typeface="+mn-ea"/>
          <a:cs typeface="+mn-cs"/>
        </a:defRPr>
      </a:lvl5pPr>
      <a:lvl6pPr marL="2514600" algn="l" defTabSz="1005840" rtl="0" eaLnBrk="1" latinLnBrk="0" hangingPunct="1">
        <a:defRPr sz="1980" kern="1200">
          <a:solidFill>
            <a:schemeClr val="tx1"/>
          </a:solidFill>
          <a:latin typeface="+mn-lt"/>
          <a:ea typeface="+mn-ea"/>
          <a:cs typeface="+mn-cs"/>
        </a:defRPr>
      </a:lvl6pPr>
      <a:lvl7pPr marL="3017520" algn="l" defTabSz="1005840" rtl="0" eaLnBrk="1" latinLnBrk="0" hangingPunct="1">
        <a:defRPr sz="1980" kern="1200">
          <a:solidFill>
            <a:schemeClr val="tx1"/>
          </a:solidFill>
          <a:latin typeface="+mn-lt"/>
          <a:ea typeface="+mn-ea"/>
          <a:cs typeface="+mn-cs"/>
        </a:defRPr>
      </a:lvl7pPr>
      <a:lvl8pPr marL="3520440" algn="l" defTabSz="1005840" rtl="0" eaLnBrk="1" latinLnBrk="0" hangingPunct="1">
        <a:defRPr sz="1980" kern="1200">
          <a:solidFill>
            <a:schemeClr val="tx1"/>
          </a:solidFill>
          <a:latin typeface="+mn-lt"/>
          <a:ea typeface="+mn-ea"/>
          <a:cs typeface="+mn-cs"/>
        </a:defRPr>
      </a:lvl8pPr>
      <a:lvl9pPr marL="4023360" algn="l" defTabSz="1005840" rtl="0" eaLnBrk="1" latinLnBrk="0" hangingPunct="1">
        <a:defRPr sz="19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4380" y="836637"/>
            <a:ext cx="8549640" cy="1981207"/>
          </a:xfrm>
        </p:spPr>
        <p:txBody>
          <a:bodyPr/>
          <a:lstStyle/>
          <a:p>
            <a:r>
              <a:rPr lang="en-US" b="1" dirty="0" smtClean="0"/>
              <a:t>Housing and commuter rail infrastructure</a:t>
            </a:r>
            <a:endParaRPr lang="en-US" b="1" dirty="0"/>
          </a:p>
        </p:txBody>
      </p:sp>
      <p:sp>
        <p:nvSpPr>
          <p:cNvPr id="3" name="Subtitle 2"/>
          <p:cNvSpPr>
            <a:spLocks noGrp="1"/>
          </p:cNvSpPr>
          <p:nvPr>
            <p:ph type="subTitle" idx="1"/>
          </p:nvPr>
        </p:nvSpPr>
        <p:spPr>
          <a:xfrm>
            <a:off x="1089349" y="2810929"/>
            <a:ext cx="7543800" cy="928229"/>
          </a:xfrm>
        </p:spPr>
        <p:txBody>
          <a:bodyPr/>
          <a:lstStyle/>
          <a:p>
            <a:r>
              <a:rPr lang="en-US" dirty="0" smtClean="0"/>
              <a:t>An assessment of transit-oriented housing development in the Boston metro area suburbs</a:t>
            </a:r>
            <a:endParaRPr lang="en-US" dirty="0"/>
          </a:p>
        </p:txBody>
      </p:sp>
      <p:sp>
        <p:nvSpPr>
          <p:cNvPr id="4" name="Subtitle 2"/>
          <p:cNvSpPr txBox="1">
            <a:spLocks/>
          </p:cNvSpPr>
          <p:nvPr/>
        </p:nvSpPr>
        <p:spPr>
          <a:xfrm>
            <a:off x="493122" y="7165910"/>
            <a:ext cx="9201383" cy="516294"/>
          </a:xfrm>
          <a:prstGeom prst="rect">
            <a:avLst/>
          </a:prstGeom>
        </p:spPr>
        <p:txBody>
          <a:bodyPr vert="horz" lIns="91440" tIns="45720" rIns="91440" bIns="45720" rtlCol="0">
            <a:normAutofit/>
          </a:bodyPr>
          <a:lstStyle>
            <a:lvl1pPr marL="0" indent="0" algn="ctr" defTabSz="1005840" rtl="0" eaLnBrk="1" latinLnBrk="0" hangingPunct="1">
              <a:lnSpc>
                <a:spcPct val="90000"/>
              </a:lnSpc>
              <a:spcBef>
                <a:spcPts val="1100"/>
              </a:spcBef>
              <a:buFont typeface="Arial" panose="020B0604020202020204" pitchFamily="34" charset="0"/>
              <a:buNone/>
              <a:defRPr sz="2640" kern="1200">
                <a:solidFill>
                  <a:schemeClr val="tx1"/>
                </a:solidFill>
                <a:latin typeface="+mn-lt"/>
                <a:ea typeface="+mn-ea"/>
                <a:cs typeface="+mn-cs"/>
              </a:defRPr>
            </a:lvl1pPr>
            <a:lvl2pPr marL="502920" indent="0" algn="ctr" defTabSz="1005840" rtl="0" eaLnBrk="1" latinLnBrk="0" hangingPunct="1">
              <a:lnSpc>
                <a:spcPct val="90000"/>
              </a:lnSpc>
              <a:spcBef>
                <a:spcPts val="550"/>
              </a:spcBef>
              <a:buFont typeface="Arial" panose="020B0604020202020204" pitchFamily="34" charset="0"/>
              <a:buNone/>
              <a:defRPr sz="2200" kern="1200">
                <a:solidFill>
                  <a:schemeClr val="tx1"/>
                </a:solidFill>
                <a:latin typeface="+mn-lt"/>
                <a:ea typeface="+mn-ea"/>
                <a:cs typeface="+mn-cs"/>
              </a:defRPr>
            </a:lvl2pPr>
            <a:lvl3pPr marL="1005840" indent="0" algn="ctr" defTabSz="1005840" rtl="0" eaLnBrk="1" latinLnBrk="0" hangingPunct="1">
              <a:lnSpc>
                <a:spcPct val="90000"/>
              </a:lnSpc>
              <a:spcBef>
                <a:spcPts val="550"/>
              </a:spcBef>
              <a:buFont typeface="Arial" panose="020B0604020202020204" pitchFamily="34" charset="0"/>
              <a:buNone/>
              <a:defRPr sz="1980" kern="1200">
                <a:solidFill>
                  <a:schemeClr val="tx1"/>
                </a:solidFill>
                <a:latin typeface="+mn-lt"/>
                <a:ea typeface="+mn-ea"/>
                <a:cs typeface="+mn-cs"/>
              </a:defRPr>
            </a:lvl3pPr>
            <a:lvl4pPr marL="1508760" indent="0" algn="ctr" defTabSz="1005840" rtl="0" eaLnBrk="1" latinLnBrk="0" hangingPunct="1">
              <a:lnSpc>
                <a:spcPct val="90000"/>
              </a:lnSpc>
              <a:spcBef>
                <a:spcPts val="550"/>
              </a:spcBef>
              <a:buFont typeface="Arial" panose="020B0604020202020204" pitchFamily="34" charset="0"/>
              <a:buNone/>
              <a:defRPr sz="1760" kern="1200">
                <a:solidFill>
                  <a:schemeClr val="tx1"/>
                </a:solidFill>
                <a:latin typeface="+mn-lt"/>
                <a:ea typeface="+mn-ea"/>
                <a:cs typeface="+mn-cs"/>
              </a:defRPr>
            </a:lvl4pPr>
            <a:lvl5pPr marL="2011680" indent="0" algn="ctr" defTabSz="1005840" rtl="0" eaLnBrk="1" latinLnBrk="0" hangingPunct="1">
              <a:lnSpc>
                <a:spcPct val="90000"/>
              </a:lnSpc>
              <a:spcBef>
                <a:spcPts val="550"/>
              </a:spcBef>
              <a:buFont typeface="Arial" panose="020B0604020202020204" pitchFamily="34" charset="0"/>
              <a:buNone/>
              <a:defRPr sz="1760" kern="1200">
                <a:solidFill>
                  <a:schemeClr val="tx1"/>
                </a:solidFill>
                <a:latin typeface="+mn-lt"/>
                <a:ea typeface="+mn-ea"/>
                <a:cs typeface="+mn-cs"/>
              </a:defRPr>
            </a:lvl5pPr>
            <a:lvl6pPr marL="2514600" indent="0" algn="ctr" defTabSz="1005840" rtl="0" eaLnBrk="1" latinLnBrk="0" hangingPunct="1">
              <a:lnSpc>
                <a:spcPct val="90000"/>
              </a:lnSpc>
              <a:spcBef>
                <a:spcPts val="550"/>
              </a:spcBef>
              <a:buFont typeface="Arial" panose="020B0604020202020204" pitchFamily="34" charset="0"/>
              <a:buNone/>
              <a:defRPr sz="1760" kern="1200">
                <a:solidFill>
                  <a:schemeClr val="tx1"/>
                </a:solidFill>
                <a:latin typeface="+mn-lt"/>
                <a:ea typeface="+mn-ea"/>
                <a:cs typeface="+mn-cs"/>
              </a:defRPr>
            </a:lvl6pPr>
            <a:lvl7pPr marL="3017520" indent="0" algn="ctr" defTabSz="1005840" rtl="0" eaLnBrk="1" latinLnBrk="0" hangingPunct="1">
              <a:lnSpc>
                <a:spcPct val="90000"/>
              </a:lnSpc>
              <a:spcBef>
                <a:spcPts val="550"/>
              </a:spcBef>
              <a:buFont typeface="Arial" panose="020B0604020202020204" pitchFamily="34" charset="0"/>
              <a:buNone/>
              <a:defRPr sz="1760" kern="1200">
                <a:solidFill>
                  <a:schemeClr val="tx1"/>
                </a:solidFill>
                <a:latin typeface="+mn-lt"/>
                <a:ea typeface="+mn-ea"/>
                <a:cs typeface="+mn-cs"/>
              </a:defRPr>
            </a:lvl7pPr>
            <a:lvl8pPr marL="3520440" indent="0" algn="ctr" defTabSz="1005840" rtl="0" eaLnBrk="1" latinLnBrk="0" hangingPunct="1">
              <a:lnSpc>
                <a:spcPct val="90000"/>
              </a:lnSpc>
              <a:spcBef>
                <a:spcPts val="550"/>
              </a:spcBef>
              <a:buFont typeface="Arial" panose="020B0604020202020204" pitchFamily="34" charset="0"/>
              <a:buNone/>
              <a:defRPr sz="1760" kern="1200">
                <a:solidFill>
                  <a:schemeClr val="tx1"/>
                </a:solidFill>
                <a:latin typeface="+mn-lt"/>
                <a:ea typeface="+mn-ea"/>
                <a:cs typeface="+mn-cs"/>
              </a:defRPr>
            </a:lvl8pPr>
            <a:lvl9pPr marL="4023360" indent="0" algn="ctr" defTabSz="1005840" rtl="0" eaLnBrk="1" latinLnBrk="0" hangingPunct="1">
              <a:lnSpc>
                <a:spcPct val="90000"/>
              </a:lnSpc>
              <a:spcBef>
                <a:spcPts val="550"/>
              </a:spcBef>
              <a:buFont typeface="Arial" panose="020B0604020202020204" pitchFamily="34" charset="0"/>
              <a:buNone/>
              <a:defRPr sz="1760" kern="1200">
                <a:solidFill>
                  <a:schemeClr val="tx1"/>
                </a:solidFill>
                <a:latin typeface="+mn-lt"/>
                <a:ea typeface="+mn-ea"/>
                <a:cs typeface="+mn-cs"/>
              </a:defRPr>
            </a:lvl9pPr>
          </a:lstStyle>
          <a:p>
            <a:r>
              <a:rPr lang="en-US" sz="2400" dirty="0" smtClean="0">
                <a:solidFill>
                  <a:schemeClr val="bg1">
                    <a:lumMod val="65000"/>
                  </a:schemeClr>
                </a:solidFill>
              </a:rPr>
              <a:t>Tom Hopper – GIS for Urban/Regional Policy – Summer 2018 </a:t>
            </a:r>
            <a:endParaRPr lang="en-US" sz="2400" dirty="0">
              <a:solidFill>
                <a:schemeClr val="bg1">
                  <a:lumMod val="65000"/>
                </a:schemeClr>
              </a:solidFill>
            </a:endParaRPr>
          </a:p>
        </p:txBody>
      </p:sp>
      <p:cxnSp>
        <p:nvCxnSpPr>
          <p:cNvPr id="6" name="Straight Connector 5"/>
          <p:cNvCxnSpPr/>
          <p:nvPr/>
        </p:nvCxnSpPr>
        <p:spPr>
          <a:xfrm>
            <a:off x="0" y="4991877"/>
            <a:ext cx="10058400" cy="0"/>
          </a:xfrm>
          <a:prstGeom prst="line">
            <a:avLst/>
          </a:prstGeom>
          <a:ln w="127000">
            <a:solidFill>
              <a:srgbClr val="7030A0"/>
            </a:solidFill>
          </a:ln>
        </p:spPr>
        <p:style>
          <a:lnRef idx="1">
            <a:schemeClr val="accent1"/>
          </a:lnRef>
          <a:fillRef idx="0">
            <a:schemeClr val="accent1"/>
          </a:fillRef>
          <a:effectRef idx="0">
            <a:schemeClr val="accent1"/>
          </a:effectRef>
          <a:fontRef idx="minor">
            <a:schemeClr val="tx1"/>
          </a:fontRef>
        </p:style>
      </p:cxnSp>
      <p:sp>
        <p:nvSpPr>
          <p:cNvPr id="7" name="Oval 6"/>
          <p:cNvSpPr/>
          <p:nvPr/>
        </p:nvSpPr>
        <p:spPr>
          <a:xfrm>
            <a:off x="1089349" y="4534677"/>
            <a:ext cx="914400" cy="914400"/>
          </a:xfrm>
          <a:prstGeom prst="ellipse">
            <a:avLst/>
          </a:prstGeom>
          <a:solidFill>
            <a:schemeClr val="bg1"/>
          </a:solidFill>
          <a:ln w="1270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2874606" y="4534677"/>
            <a:ext cx="914400" cy="914400"/>
          </a:xfrm>
          <a:prstGeom prst="ellipse">
            <a:avLst/>
          </a:prstGeom>
          <a:solidFill>
            <a:schemeClr val="bg1"/>
          </a:solidFill>
          <a:ln w="1270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7082712" y="4534677"/>
            <a:ext cx="904292" cy="914400"/>
          </a:xfrm>
          <a:prstGeom prst="ellipse">
            <a:avLst/>
          </a:prstGeom>
          <a:solidFill>
            <a:schemeClr val="bg1"/>
          </a:solidFill>
          <a:ln w="1270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40587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058400" cy="7772400"/>
          </a:xfrm>
          <a:prstGeom prst="rect">
            <a:avLst/>
          </a:prstGeom>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46434" y="4265952"/>
            <a:ext cx="2286005" cy="3383287"/>
          </a:xfrm>
          <a:prstGeom prst="rect">
            <a:avLst/>
          </a:prstGeom>
        </p:spPr>
      </p:pic>
      <p:sp>
        <p:nvSpPr>
          <p:cNvPr id="5" name="TextBox 4"/>
          <p:cNvSpPr txBox="1"/>
          <p:nvPr/>
        </p:nvSpPr>
        <p:spPr>
          <a:xfrm>
            <a:off x="7925304" y="4625459"/>
            <a:ext cx="341760" cy="276999"/>
          </a:xfrm>
          <a:prstGeom prst="rect">
            <a:avLst/>
          </a:prstGeom>
          <a:noFill/>
        </p:spPr>
        <p:txBody>
          <a:bodyPr wrap="none" rtlCol="0">
            <a:spAutoFit/>
          </a:bodyPr>
          <a:lstStyle/>
          <a:p>
            <a:r>
              <a:rPr lang="en-US" sz="1200" dirty="0" smtClean="0"/>
              <a:t>66</a:t>
            </a:r>
            <a:endParaRPr lang="en-US" sz="1200" dirty="0"/>
          </a:p>
        </p:txBody>
      </p:sp>
      <p:sp>
        <p:nvSpPr>
          <p:cNvPr id="6" name="TextBox 5"/>
          <p:cNvSpPr txBox="1"/>
          <p:nvPr/>
        </p:nvSpPr>
        <p:spPr>
          <a:xfrm>
            <a:off x="8657829" y="6104245"/>
            <a:ext cx="263214" cy="276999"/>
          </a:xfrm>
          <a:prstGeom prst="rect">
            <a:avLst/>
          </a:prstGeom>
          <a:noFill/>
        </p:spPr>
        <p:txBody>
          <a:bodyPr wrap="none" rtlCol="0">
            <a:spAutoFit/>
          </a:bodyPr>
          <a:lstStyle/>
          <a:p>
            <a:r>
              <a:rPr lang="en-US" sz="1200" dirty="0" smtClean="0"/>
              <a:t>1</a:t>
            </a:r>
            <a:endParaRPr lang="en-US" sz="1200" dirty="0"/>
          </a:p>
        </p:txBody>
      </p:sp>
      <p:sp>
        <p:nvSpPr>
          <p:cNvPr id="7" name="TextBox 6"/>
          <p:cNvSpPr txBox="1"/>
          <p:nvPr/>
        </p:nvSpPr>
        <p:spPr>
          <a:xfrm>
            <a:off x="9406199" y="6096359"/>
            <a:ext cx="263214" cy="276999"/>
          </a:xfrm>
          <a:prstGeom prst="rect">
            <a:avLst/>
          </a:prstGeom>
          <a:noFill/>
        </p:spPr>
        <p:txBody>
          <a:bodyPr wrap="none" rtlCol="0">
            <a:spAutoFit/>
          </a:bodyPr>
          <a:lstStyle/>
          <a:p>
            <a:r>
              <a:rPr lang="en-US" sz="1200" dirty="0" smtClean="0"/>
              <a:t>1</a:t>
            </a:r>
            <a:endParaRPr lang="en-US" sz="1200" dirty="0"/>
          </a:p>
        </p:txBody>
      </p:sp>
      <p:sp>
        <p:nvSpPr>
          <p:cNvPr id="11" name="TextBox 10"/>
          <p:cNvSpPr txBox="1"/>
          <p:nvPr/>
        </p:nvSpPr>
        <p:spPr>
          <a:xfrm>
            <a:off x="9127918" y="4502349"/>
            <a:ext cx="556563" cy="800219"/>
          </a:xfrm>
          <a:prstGeom prst="rect">
            <a:avLst/>
          </a:prstGeom>
          <a:noFill/>
        </p:spPr>
        <p:txBody>
          <a:bodyPr wrap="none" rtlCol="0">
            <a:spAutoFit/>
          </a:bodyPr>
          <a:lstStyle/>
          <a:p>
            <a:r>
              <a:rPr lang="en-US" sz="1800" b="1" dirty="0" smtClean="0"/>
              <a:t>68</a:t>
            </a:r>
          </a:p>
          <a:p>
            <a:r>
              <a:rPr lang="en-US" sz="1400" b="1" dirty="0" smtClean="0"/>
              <a:t>total</a:t>
            </a:r>
          </a:p>
          <a:p>
            <a:r>
              <a:rPr lang="en-US" sz="1400" b="1" dirty="0" smtClean="0"/>
              <a:t>units</a:t>
            </a:r>
            <a:endParaRPr lang="en-US" sz="1400" b="1" dirty="0"/>
          </a:p>
        </p:txBody>
      </p:sp>
    </p:spTree>
    <p:extLst>
      <p:ext uri="{BB962C8B-B14F-4D97-AF65-F5344CB8AC3E}">
        <p14:creationId xmlns:p14="http://schemas.microsoft.com/office/powerpoint/2010/main" val="27576133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058400" cy="77724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99781" y="4284614"/>
            <a:ext cx="2286005" cy="3383287"/>
          </a:xfrm>
          <a:prstGeom prst="rect">
            <a:avLst/>
          </a:prstGeom>
        </p:spPr>
      </p:pic>
      <p:sp>
        <p:nvSpPr>
          <p:cNvPr id="8" name="TextBox 7"/>
          <p:cNvSpPr txBox="1"/>
          <p:nvPr/>
        </p:nvSpPr>
        <p:spPr>
          <a:xfrm>
            <a:off x="7671128" y="4625459"/>
            <a:ext cx="420308" cy="276999"/>
          </a:xfrm>
          <a:prstGeom prst="rect">
            <a:avLst/>
          </a:prstGeom>
          <a:noFill/>
        </p:spPr>
        <p:txBody>
          <a:bodyPr wrap="none" rtlCol="0">
            <a:spAutoFit/>
          </a:bodyPr>
          <a:lstStyle/>
          <a:p>
            <a:r>
              <a:rPr lang="en-US" sz="1200" dirty="0" smtClean="0"/>
              <a:t>245</a:t>
            </a:r>
            <a:endParaRPr lang="en-US" sz="1200" dirty="0"/>
          </a:p>
        </p:txBody>
      </p:sp>
      <p:sp>
        <p:nvSpPr>
          <p:cNvPr id="9" name="TextBox 8"/>
          <p:cNvSpPr txBox="1"/>
          <p:nvPr/>
        </p:nvSpPr>
        <p:spPr>
          <a:xfrm>
            <a:off x="8097872" y="6030520"/>
            <a:ext cx="263214" cy="276999"/>
          </a:xfrm>
          <a:prstGeom prst="rect">
            <a:avLst/>
          </a:prstGeom>
          <a:noFill/>
        </p:spPr>
        <p:txBody>
          <a:bodyPr wrap="none" rtlCol="0">
            <a:spAutoFit/>
          </a:bodyPr>
          <a:lstStyle/>
          <a:p>
            <a:r>
              <a:rPr lang="en-US" sz="1200" dirty="0" smtClean="0"/>
              <a:t>4</a:t>
            </a:r>
            <a:endParaRPr lang="en-US" sz="1200" dirty="0"/>
          </a:p>
        </p:txBody>
      </p:sp>
      <p:sp>
        <p:nvSpPr>
          <p:cNvPr id="10" name="TextBox 9"/>
          <p:cNvSpPr txBox="1"/>
          <p:nvPr/>
        </p:nvSpPr>
        <p:spPr>
          <a:xfrm>
            <a:off x="8383035" y="5964052"/>
            <a:ext cx="341760" cy="276999"/>
          </a:xfrm>
          <a:prstGeom prst="rect">
            <a:avLst/>
          </a:prstGeom>
          <a:noFill/>
        </p:spPr>
        <p:txBody>
          <a:bodyPr wrap="none" rtlCol="0">
            <a:spAutoFit/>
          </a:bodyPr>
          <a:lstStyle/>
          <a:p>
            <a:r>
              <a:rPr lang="en-US" sz="1200" dirty="0" smtClean="0"/>
              <a:t>14</a:t>
            </a:r>
            <a:endParaRPr lang="en-US" sz="1200" dirty="0"/>
          </a:p>
        </p:txBody>
      </p:sp>
      <p:sp>
        <p:nvSpPr>
          <p:cNvPr id="11" name="TextBox 10"/>
          <p:cNvSpPr txBox="1"/>
          <p:nvPr/>
        </p:nvSpPr>
        <p:spPr>
          <a:xfrm>
            <a:off x="8784439" y="6034687"/>
            <a:ext cx="263214" cy="276999"/>
          </a:xfrm>
          <a:prstGeom prst="rect">
            <a:avLst/>
          </a:prstGeom>
          <a:noFill/>
        </p:spPr>
        <p:txBody>
          <a:bodyPr wrap="none" rtlCol="0">
            <a:spAutoFit/>
          </a:bodyPr>
          <a:lstStyle/>
          <a:p>
            <a:r>
              <a:rPr lang="en-US" sz="1200" dirty="0" smtClean="0"/>
              <a:t>1</a:t>
            </a:r>
            <a:endParaRPr lang="en-US" sz="1200" dirty="0"/>
          </a:p>
        </p:txBody>
      </p:sp>
      <p:sp>
        <p:nvSpPr>
          <p:cNvPr id="12" name="TextBox 11"/>
          <p:cNvSpPr txBox="1"/>
          <p:nvPr/>
        </p:nvSpPr>
        <p:spPr>
          <a:xfrm>
            <a:off x="9480874" y="5976257"/>
            <a:ext cx="263214" cy="276999"/>
          </a:xfrm>
          <a:prstGeom prst="rect">
            <a:avLst/>
          </a:prstGeom>
          <a:noFill/>
        </p:spPr>
        <p:txBody>
          <a:bodyPr wrap="none" rtlCol="0">
            <a:spAutoFit/>
          </a:bodyPr>
          <a:lstStyle/>
          <a:p>
            <a:r>
              <a:rPr lang="en-US" sz="1200" dirty="0" smtClean="0"/>
              <a:t>6</a:t>
            </a:r>
            <a:endParaRPr lang="en-US" sz="1200" dirty="0"/>
          </a:p>
        </p:txBody>
      </p:sp>
      <p:sp>
        <p:nvSpPr>
          <p:cNvPr id="13" name="TextBox 12"/>
          <p:cNvSpPr txBox="1"/>
          <p:nvPr/>
        </p:nvSpPr>
        <p:spPr>
          <a:xfrm>
            <a:off x="9109909" y="6030520"/>
            <a:ext cx="263214" cy="276999"/>
          </a:xfrm>
          <a:prstGeom prst="rect">
            <a:avLst/>
          </a:prstGeom>
          <a:noFill/>
        </p:spPr>
        <p:txBody>
          <a:bodyPr wrap="none" rtlCol="0">
            <a:spAutoFit/>
          </a:bodyPr>
          <a:lstStyle/>
          <a:p>
            <a:r>
              <a:rPr lang="en-US" sz="1200" dirty="0" smtClean="0"/>
              <a:t>1</a:t>
            </a:r>
            <a:endParaRPr lang="en-US" sz="1200" dirty="0"/>
          </a:p>
        </p:txBody>
      </p:sp>
      <p:sp>
        <p:nvSpPr>
          <p:cNvPr id="14" name="TextBox 13"/>
          <p:cNvSpPr txBox="1"/>
          <p:nvPr/>
        </p:nvSpPr>
        <p:spPr>
          <a:xfrm>
            <a:off x="9127918" y="4502349"/>
            <a:ext cx="556563" cy="800219"/>
          </a:xfrm>
          <a:prstGeom prst="rect">
            <a:avLst/>
          </a:prstGeom>
          <a:noFill/>
        </p:spPr>
        <p:txBody>
          <a:bodyPr wrap="none" rtlCol="0">
            <a:spAutoFit/>
          </a:bodyPr>
          <a:lstStyle/>
          <a:p>
            <a:r>
              <a:rPr lang="en-US" sz="1800" b="1" dirty="0" smtClean="0"/>
              <a:t>271</a:t>
            </a:r>
          </a:p>
          <a:p>
            <a:r>
              <a:rPr lang="en-US" sz="1400" b="1" dirty="0" smtClean="0"/>
              <a:t>total</a:t>
            </a:r>
          </a:p>
          <a:p>
            <a:r>
              <a:rPr lang="en-US" sz="1400" b="1" dirty="0" smtClean="0"/>
              <a:t>units</a:t>
            </a:r>
            <a:endParaRPr lang="en-US" sz="1400" b="1" dirty="0"/>
          </a:p>
        </p:txBody>
      </p:sp>
    </p:spTree>
    <p:extLst>
      <p:ext uri="{BB962C8B-B14F-4D97-AF65-F5344CB8AC3E}">
        <p14:creationId xmlns:p14="http://schemas.microsoft.com/office/powerpoint/2010/main" val="34563219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058400" cy="7772400"/>
          </a:xfrm>
          <a:prstGeom prst="rect">
            <a:avLst/>
          </a:prstGeom>
        </p:spPr>
      </p:pic>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99780" y="4293944"/>
            <a:ext cx="2286005" cy="3383287"/>
          </a:xfrm>
          <a:prstGeom prst="rect">
            <a:avLst/>
          </a:prstGeom>
        </p:spPr>
      </p:pic>
      <p:sp>
        <p:nvSpPr>
          <p:cNvPr id="20" name="TextBox 19"/>
          <p:cNvSpPr txBox="1"/>
          <p:nvPr/>
        </p:nvSpPr>
        <p:spPr>
          <a:xfrm>
            <a:off x="7671128" y="4625459"/>
            <a:ext cx="420308" cy="276999"/>
          </a:xfrm>
          <a:prstGeom prst="rect">
            <a:avLst/>
          </a:prstGeom>
          <a:noFill/>
        </p:spPr>
        <p:txBody>
          <a:bodyPr wrap="none" rtlCol="0">
            <a:spAutoFit/>
          </a:bodyPr>
          <a:lstStyle/>
          <a:p>
            <a:r>
              <a:rPr lang="en-US" sz="1200" dirty="0" smtClean="0"/>
              <a:t>162</a:t>
            </a:r>
            <a:endParaRPr lang="en-US" sz="1200" dirty="0"/>
          </a:p>
        </p:txBody>
      </p:sp>
      <p:sp>
        <p:nvSpPr>
          <p:cNvPr id="21" name="TextBox 20"/>
          <p:cNvSpPr txBox="1"/>
          <p:nvPr/>
        </p:nvSpPr>
        <p:spPr>
          <a:xfrm>
            <a:off x="8097872" y="6040911"/>
            <a:ext cx="263214" cy="276999"/>
          </a:xfrm>
          <a:prstGeom prst="rect">
            <a:avLst/>
          </a:prstGeom>
          <a:noFill/>
        </p:spPr>
        <p:txBody>
          <a:bodyPr wrap="none" rtlCol="0">
            <a:spAutoFit/>
          </a:bodyPr>
          <a:lstStyle/>
          <a:p>
            <a:r>
              <a:rPr lang="en-US" sz="1200" dirty="0" smtClean="0"/>
              <a:t>5</a:t>
            </a:r>
            <a:endParaRPr lang="en-US" sz="1200" dirty="0"/>
          </a:p>
        </p:txBody>
      </p:sp>
      <p:sp>
        <p:nvSpPr>
          <p:cNvPr id="22" name="TextBox 21"/>
          <p:cNvSpPr txBox="1"/>
          <p:nvPr/>
        </p:nvSpPr>
        <p:spPr>
          <a:xfrm>
            <a:off x="8427484" y="5948142"/>
            <a:ext cx="341760" cy="276999"/>
          </a:xfrm>
          <a:prstGeom prst="rect">
            <a:avLst/>
          </a:prstGeom>
          <a:noFill/>
        </p:spPr>
        <p:txBody>
          <a:bodyPr wrap="none" rtlCol="0">
            <a:spAutoFit/>
          </a:bodyPr>
          <a:lstStyle/>
          <a:p>
            <a:r>
              <a:rPr lang="en-US" sz="1200" dirty="0" smtClean="0"/>
              <a:t>10</a:t>
            </a:r>
            <a:endParaRPr lang="en-US" sz="1200" dirty="0"/>
          </a:p>
        </p:txBody>
      </p:sp>
      <p:sp>
        <p:nvSpPr>
          <p:cNvPr id="23" name="TextBox 22"/>
          <p:cNvSpPr txBox="1"/>
          <p:nvPr/>
        </p:nvSpPr>
        <p:spPr>
          <a:xfrm>
            <a:off x="8722025" y="6056821"/>
            <a:ext cx="263214" cy="276999"/>
          </a:xfrm>
          <a:prstGeom prst="rect">
            <a:avLst/>
          </a:prstGeom>
          <a:noFill/>
        </p:spPr>
        <p:txBody>
          <a:bodyPr wrap="none" rtlCol="0">
            <a:spAutoFit/>
          </a:bodyPr>
          <a:lstStyle/>
          <a:p>
            <a:r>
              <a:rPr lang="en-US" sz="1200" dirty="0" smtClean="0"/>
              <a:t>5</a:t>
            </a:r>
            <a:endParaRPr lang="en-US" sz="1200" dirty="0"/>
          </a:p>
        </p:txBody>
      </p:sp>
      <p:sp>
        <p:nvSpPr>
          <p:cNvPr id="24" name="TextBox 23"/>
          <p:cNvSpPr txBox="1"/>
          <p:nvPr/>
        </p:nvSpPr>
        <p:spPr>
          <a:xfrm>
            <a:off x="9132506" y="6101574"/>
            <a:ext cx="263214" cy="276999"/>
          </a:xfrm>
          <a:prstGeom prst="rect">
            <a:avLst/>
          </a:prstGeom>
          <a:noFill/>
        </p:spPr>
        <p:txBody>
          <a:bodyPr wrap="none" rtlCol="0">
            <a:spAutoFit/>
          </a:bodyPr>
          <a:lstStyle/>
          <a:p>
            <a:r>
              <a:rPr lang="en-US" sz="1200" dirty="0" smtClean="0"/>
              <a:t>0</a:t>
            </a:r>
            <a:endParaRPr lang="en-US" sz="1200" dirty="0"/>
          </a:p>
        </p:txBody>
      </p:sp>
      <p:sp>
        <p:nvSpPr>
          <p:cNvPr id="25" name="TextBox 24"/>
          <p:cNvSpPr txBox="1"/>
          <p:nvPr/>
        </p:nvSpPr>
        <p:spPr>
          <a:xfrm>
            <a:off x="9426068" y="5946834"/>
            <a:ext cx="341760" cy="276999"/>
          </a:xfrm>
          <a:prstGeom prst="rect">
            <a:avLst/>
          </a:prstGeom>
          <a:noFill/>
        </p:spPr>
        <p:txBody>
          <a:bodyPr wrap="none" rtlCol="0">
            <a:spAutoFit/>
          </a:bodyPr>
          <a:lstStyle/>
          <a:p>
            <a:r>
              <a:rPr lang="en-US" sz="1200" dirty="0" smtClean="0"/>
              <a:t>12</a:t>
            </a:r>
            <a:endParaRPr lang="en-US" sz="1200" dirty="0"/>
          </a:p>
        </p:txBody>
      </p:sp>
      <p:sp>
        <p:nvSpPr>
          <p:cNvPr id="26" name="TextBox 25"/>
          <p:cNvSpPr txBox="1"/>
          <p:nvPr/>
        </p:nvSpPr>
        <p:spPr>
          <a:xfrm>
            <a:off x="9127918" y="4502349"/>
            <a:ext cx="556563" cy="800219"/>
          </a:xfrm>
          <a:prstGeom prst="rect">
            <a:avLst/>
          </a:prstGeom>
          <a:noFill/>
        </p:spPr>
        <p:txBody>
          <a:bodyPr wrap="none" rtlCol="0">
            <a:spAutoFit/>
          </a:bodyPr>
          <a:lstStyle/>
          <a:p>
            <a:r>
              <a:rPr lang="en-US" sz="1800" b="1" dirty="0" smtClean="0"/>
              <a:t>194</a:t>
            </a:r>
          </a:p>
          <a:p>
            <a:r>
              <a:rPr lang="en-US" sz="1400" b="1" dirty="0" smtClean="0"/>
              <a:t>total</a:t>
            </a:r>
          </a:p>
          <a:p>
            <a:r>
              <a:rPr lang="en-US" sz="1400" b="1" dirty="0" smtClean="0"/>
              <a:t>units</a:t>
            </a:r>
            <a:endParaRPr lang="en-US" sz="1400" b="1" dirty="0"/>
          </a:p>
        </p:txBody>
      </p:sp>
    </p:spTree>
    <p:extLst>
      <p:ext uri="{BB962C8B-B14F-4D97-AF65-F5344CB8AC3E}">
        <p14:creationId xmlns:p14="http://schemas.microsoft.com/office/powerpoint/2010/main" val="26388344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2637" y="141200"/>
            <a:ext cx="2712602" cy="707886"/>
          </a:xfrm>
          <a:prstGeom prst="rect">
            <a:avLst/>
          </a:prstGeom>
          <a:noFill/>
        </p:spPr>
        <p:txBody>
          <a:bodyPr wrap="none" rtlCol="0">
            <a:spAutoFit/>
          </a:bodyPr>
          <a:lstStyle/>
          <a:p>
            <a:r>
              <a:rPr lang="en-US" sz="4000" b="1" dirty="0" smtClean="0"/>
              <a:t>Conclusions</a:t>
            </a:r>
          </a:p>
        </p:txBody>
      </p:sp>
      <p:sp>
        <p:nvSpPr>
          <p:cNvPr id="5" name="TextBox 4"/>
          <p:cNvSpPr txBox="1"/>
          <p:nvPr/>
        </p:nvSpPr>
        <p:spPr>
          <a:xfrm>
            <a:off x="102637" y="924313"/>
            <a:ext cx="9360677" cy="6001643"/>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t>Variation is high when it comes to housing opportunities near commuter rail stops</a:t>
            </a:r>
          </a:p>
          <a:p>
            <a:endParaRPr lang="en-US" sz="2400" dirty="0" smtClean="0"/>
          </a:p>
          <a:p>
            <a:pPr marL="342900" indent="-342900">
              <a:buFont typeface="Arial" panose="020B0604020202020204" pitchFamily="34" charset="0"/>
              <a:buChar char="•"/>
            </a:pPr>
            <a:r>
              <a:rPr lang="en-US" sz="2400" dirty="0" smtClean="0"/>
              <a:t>Even with those data limitations, it is immediately evident that many commuter rail stops have very limited housing development within the immediate vicinity of commuter rail stations. The vast majority of housing in each of the areas I explored was single-family homes. This is consistent with my experience working in the housing sector. Communities fight against dense housing (and outsiders) for a variety of reasons, yet benefit from regional and statewide public infrastructure.</a:t>
            </a:r>
          </a:p>
          <a:p>
            <a:endParaRPr lang="en-US" sz="2400" dirty="0"/>
          </a:p>
          <a:p>
            <a:pPr marL="342900" indent="-342900">
              <a:buFont typeface="Arial" panose="020B0604020202020204" pitchFamily="34" charset="0"/>
              <a:buChar char="•"/>
            </a:pPr>
            <a:r>
              <a:rPr lang="en-US" sz="2400" dirty="0" smtClean="0"/>
              <a:t>The assessor’s parcels data base used has some holes in it that limit its utility in determining what, where and when housing units have been built (missing unit, year built data points)</a:t>
            </a:r>
          </a:p>
          <a:p>
            <a:endParaRPr lang="en-US" sz="2400" dirty="0"/>
          </a:p>
        </p:txBody>
      </p:sp>
    </p:spTree>
    <p:extLst>
      <p:ext uri="{BB962C8B-B14F-4D97-AF65-F5344CB8AC3E}">
        <p14:creationId xmlns:p14="http://schemas.microsoft.com/office/powerpoint/2010/main" val="11788012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2637" y="141200"/>
            <a:ext cx="3517758" cy="707886"/>
          </a:xfrm>
          <a:prstGeom prst="rect">
            <a:avLst/>
          </a:prstGeom>
          <a:noFill/>
        </p:spPr>
        <p:txBody>
          <a:bodyPr wrap="none" rtlCol="0">
            <a:spAutoFit/>
          </a:bodyPr>
          <a:lstStyle/>
          <a:p>
            <a:r>
              <a:rPr lang="en-US" sz="4000" b="1" dirty="0" smtClean="0"/>
              <a:t>Future research</a:t>
            </a:r>
          </a:p>
        </p:txBody>
      </p:sp>
      <p:sp>
        <p:nvSpPr>
          <p:cNvPr id="5" name="TextBox 4"/>
          <p:cNvSpPr txBox="1"/>
          <p:nvPr/>
        </p:nvSpPr>
        <p:spPr>
          <a:xfrm>
            <a:off x="102637" y="924313"/>
            <a:ext cx="9360677" cy="6740307"/>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t>Create metrics that would allow for station to station comparisons and score each station on the success of its transit-oriented development</a:t>
            </a:r>
          </a:p>
          <a:p>
            <a:endParaRPr lang="en-US" sz="2400" dirty="0" smtClean="0"/>
          </a:p>
          <a:p>
            <a:pPr marL="342900" indent="-342900">
              <a:buFont typeface="Arial" panose="020B0604020202020204" pitchFamily="34" charset="0"/>
              <a:buChar char="•"/>
            </a:pPr>
            <a:r>
              <a:rPr lang="en-US" sz="2400" dirty="0" smtClean="0"/>
              <a:t>Pair this analysis with commuter rail ridership to see if there is a correlation between stations with more housing opportunities and higher ridership.</a:t>
            </a:r>
          </a:p>
          <a:p>
            <a:endParaRPr lang="en-US" sz="2400" dirty="0" smtClean="0"/>
          </a:p>
          <a:p>
            <a:pPr marL="342900" indent="-342900">
              <a:buFont typeface="Arial" panose="020B0604020202020204" pitchFamily="34" charset="0"/>
              <a:buChar char="•"/>
            </a:pPr>
            <a:r>
              <a:rPr lang="en-US" sz="2400" dirty="0" smtClean="0"/>
              <a:t>Use this analysis as a starting point for identifying transit-oriented parcels for future housing development or redevelopment</a:t>
            </a:r>
          </a:p>
          <a:p>
            <a:endParaRPr lang="en-US" sz="2400" dirty="0" smtClean="0"/>
          </a:p>
          <a:p>
            <a:pPr marL="342900" indent="-342900">
              <a:buFont typeface="Arial" panose="020B0604020202020204" pitchFamily="34" charset="0"/>
              <a:buChar char="•"/>
            </a:pPr>
            <a:r>
              <a:rPr lang="en-US" sz="2400" dirty="0" smtClean="0"/>
              <a:t>Explore the policy implications of maintaining statewide or regional transit infrastructure with no commitments from beneficiary towns regarding transit-oriented housing development. </a:t>
            </a:r>
          </a:p>
          <a:p>
            <a:endParaRPr lang="en-US" sz="2400" dirty="0" smtClean="0"/>
          </a:p>
          <a:p>
            <a:pPr marL="342900" indent="-342900">
              <a:buFont typeface="Arial" panose="020B0604020202020204" pitchFamily="34" charset="0"/>
              <a:buChar char="•"/>
            </a:pPr>
            <a:r>
              <a:rPr lang="en-US" sz="2400" dirty="0" smtClean="0"/>
              <a:t>Continue to explore the holes in the assessor’s parcel data set and strategize ways to enhance standardization and increase reporting quality/frequency from towns. </a:t>
            </a:r>
          </a:p>
          <a:p>
            <a:endParaRPr lang="en-US" sz="2400" dirty="0" smtClean="0"/>
          </a:p>
        </p:txBody>
      </p:sp>
    </p:spTree>
    <p:extLst>
      <p:ext uri="{BB962C8B-B14F-4D97-AF65-F5344CB8AC3E}">
        <p14:creationId xmlns:p14="http://schemas.microsoft.com/office/powerpoint/2010/main" val="3548263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47724" y="1558794"/>
            <a:ext cx="8562975" cy="5262979"/>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t>Land use (zoning) decisions are made independently by 351 cities and towns</a:t>
            </a:r>
          </a:p>
          <a:p>
            <a:endParaRPr lang="en-US" sz="2400" dirty="0" smtClean="0"/>
          </a:p>
          <a:p>
            <a:pPr marL="342900" indent="-342900">
              <a:buFont typeface="Arial" panose="020B0604020202020204" pitchFamily="34" charset="0"/>
              <a:buChar char="•"/>
            </a:pPr>
            <a:r>
              <a:rPr lang="en-US" sz="2400" dirty="0" smtClean="0"/>
              <a:t>The commuter rail is a massive state public infrastructure investment</a:t>
            </a:r>
          </a:p>
          <a:p>
            <a:endParaRPr lang="en-US" sz="2400" dirty="0" smtClean="0"/>
          </a:p>
          <a:p>
            <a:pPr marL="342900" indent="-342900">
              <a:buFont typeface="Arial" panose="020B0604020202020204" pitchFamily="34" charset="0"/>
              <a:buChar char="•"/>
            </a:pPr>
            <a:r>
              <a:rPr lang="en-US" sz="2400" dirty="0" smtClean="0"/>
              <a:t>There are no requirements for towns to develop densely near commuter rail stations in order to maximize ridership and create more transit-oriented living options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b="1" dirty="0" smtClean="0"/>
              <a:t>Left to their own devices, many towns have not developed dense housing options around their commuter rail stations. This starves the region of much-needed housing while limiting the utility of the regional transit system.</a:t>
            </a:r>
            <a:endParaRPr lang="en-US" sz="2400" b="1" dirty="0"/>
          </a:p>
        </p:txBody>
      </p:sp>
      <p:sp>
        <p:nvSpPr>
          <p:cNvPr id="5" name="TextBox 4"/>
          <p:cNvSpPr txBox="1"/>
          <p:nvPr/>
        </p:nvSpPr>
        <p:spPr>
          <a:xfrm>
            <a:off x="771525" y="447675"/>
            <a:ext cx="7871257" cy="707886"/>
          </a:xfrm>
          <a:prstGeom prst="rect">
            <a:avLst/>
          </a:prstGeom>
          <a:noFill/>
        </p:spPr>
        <p:txBody>
          <a:bodyPr wrap="none" rtlCol="0">
            <a:spAutoFit/>
          </a:bodyPr>
          <a:lstStyle/>
          <a:p>
            <a:r>
              <a:rPr lang="en-US" sz="4000" b="1" dirty="0" smtClean="0"/>
              <a:t>Housing and transit in metro Boston</a:t>
            </a:r>
            <a:endParaRPr lang="en-US" sz="4000" b="1" dirty="0"/>
          </a:p>
        </p:txBody>
      </p:sp>
    </p:spTree>
    <p:extLst>
      <p:ext uri="{BB962C8B-B14F-4D97-AF65-F5344CB8AC3E}">
        <p14:creationId xmlns:p14="http://schemas.microsoft.com/office/powerpoint/2010/main" val="41362291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2637" y="141200"/>
            <a:ext cx="2615075" cy="707886"/>
          </a:xfrm>
          <a:prstGeom prst="rect">
            <a:avLst/>
          </a:prstGeom>
          <a:noFill/>
        </p:spPr>
        <p:txBody>
          <a:bodyPr wrap="none" rtlCol="0">
            <a:spAutoFit/>
          </a:bodyPr>
          <a:lstStyle/>
          <a:p>
            <a:r>
              <a:rPr lang="en-US" sz="4000" b="1" dirty="0" smtClean="0"/>
              <a:t>Geography </a:t>
            </a:r>
          </a:p>
        </p:txBody>
      </p:sp>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r="25026"/>
          <a:stretch/>
        </p:blipFill>
        <p:spPr>
          <a:xfrm>
            <a:off x="102637" y="849086"/>
            <a:ext cx="6717263" cy="6923314"/>
          </a:xfrm>
          <a:prstGeom prst="rect">
            <a:avLst/>
          </a:prstGeom>
        </p:spPr>
      </p:pic>
      <p:sp>
        <p:nvSpPr>
          <p:cNvPr id="8" name="TextBox 7"/>
          <p:cNvSpPr txBox="1"/>
          <p:nvPr/>
        </p:nvSpPr>
        <p:spPr>
          <a:xfrm>
            <a:off x="7032947" y="4441372"/>
            <a:ext cx="2922815" cy="2000548"/>
          </a:xfrm>
          <a:prstGeom prst="rect">
            <a:avLst/>
          </a:prstGeom>
          <a:noFill/>
        </p:spPr>
        <p:txBody>
          <a:bodyPr wrap="square" rtlCol="0">
            <a:spAutoFit/>
          </a:bodyPr>
          <a:lstStyle/>
          <a:p>
            <a:r>
              <a:rPr lang="en-US" sz="2800" dirty="0" smtClean="0"/>
              <a:t>100 communities have commuter rail access</a:t>
            </a:r>
          </a:p>
          <a:p>
            <a:r>
              <a:rPr lang="en-US" sz="2000" dirty="0" smtClean="0">
                <a:solidFill>
                  <a:schemeClr val="bg1">
                    <a:lumMod val="65000"/>
                  </a:schemeClr>
                </a:solidFill>
              </a:rPr>
              <a:t>(defined as having parcels within ¼ mile of a station)</a:t>
            </a:r>
            <a:endParaRPr lang="en-US" sz="2000" dirty="0">
              <a:solidFill>
                <a:schemeClr val="bg1">
                  <a:lumMod val="65000"/>
                </a:schemeClr>
              </a:solidFill>
            </a:endParaRPr>
          </a:p>
        </p:txBody>
      </p:sp>
      <p:sp>
        <p:nvSpPr>
          <p:cNvPr id="9" name="TextBox 8"/>
          <p:cNvSpPr txBox="1"/>
          <p:nvPr/>
        </p:nvSpPr>
        <p:spPr>
          <a:xfrm>
            <a:off x="7032948" y="1906557"/>
            <a:ext cx="2922815" cy="1815882"/>
          </a:xfrm>
          <a:prstGeom prst="rect">
            <a:avLst/>
          </a:prstGeom>
          <a:noFill/>
        </p:spPr>
        <p:txBody>
          <a:bodyPr wrap="square" rtlCol="0">
            <a:spAutoFit/>
          </a:bodyPr>
          <a:lstStyle/>
          <a:p>
            <a:r>
              <a:rPr lang="en-US" sz="2800" dirty="0" smtClean="0"/>
              <a:t>There are 136 commuter rail stations providing regular service</a:t>
            </a:r>
            <a:endParaRPr lang="en-US" sz="2800" dirty="0"/>
          </a:p>
        </p:txBody>
      </p:sp>
    </p:spTree>
    <p:extLst>
      <p:ext uri="{BB962C8B-B14F-4D97-AF65-F5344CB8AC3E}">
        <p14:creationId xmlns:p14="http://schemas.microsoft.com/office/powerpoint/2010/main" val="9169077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02637" y="141200"/>
            <a:ext cx="5128520" cy="707886"/>
          </a:xfrm>
          <a:prstGeom prst="rect">
            <a:avLst/>
          </a:prstGeom>
          <a:noFill/>
        </p:spPr>
        <p:txBody>
          <a:bodyPr wrap="none" rtlCol="0">
            <a:spAutoFit/>
          </a:bodyPr>
          <a:lstStyle/>
          <a:p>
            <a:r>
              <a:rPr lang="en-US" sz="4000" b="1" dirty="0" smtClean="0"/>
              <a:t>Real estate parcel data </a:t>
            </a:r>
          </a:p>
        </p:txBody>
      </p:sp>
      <p:sp>
        <p:nvSpPr>
          <p:cNvPr id="7" name="TextBox 6"/>
          <p:cNvSpPr txBox="1"/>
          <p:nvPr/>
        </p:nvSpPr>
        <p:spPr>
          <a:xfrm>
            <a:off x="102637" y="924313"/>
            <a:ext cx="9360677" cy="830997"/>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t>Reported by each town’s tax assessor’s department, except Boston</a:t>
            </a:r>
          </a:p>
          <a:p>
            <a:pPr marL="342900" indent="-342900">
              <a:buFont typeface="Arial" panose="020B0604020202020204" pitchFamily="34" charset="0"/>
              <a:buChar char="•"/>
            </a:pPr>
            <a:r>
              <a:rPr lang="en-US" sz="2400" dirty="0" smtClean="0"/>
              <a:t>Compiled and standardized by </a:t>
            </a:r>
            <a:r>
              <a:rPr lang="en-US" sz="2400" dirty="0" err="1" smtClean="0"/>
              <a:t>MassGIS</a:t>
            </a:r>
            <a:endParaRPr lang="en-US" sz="2400" dirty="0" smtClean="0"/>
          </a:p>
        </p:txBody>
      </p:sp>
      <p:sp>
        <p:nvSpPr>
          <p:cNvPr id="8" name="TextBox 7"/>
          <p:cNvSpPr txBox="1"/>
          <p:nvPr/>
        </p:nvSpPr>
        <p:spPr>
          <a:xfrm>
            <a:off x="102637" y="2180457"/>
            <a:ext cx="2806794" cy="584775"/>
          </a:xfrm>
          <a:prstGeom prst="rect">
            <a:avLst/>
          </a:prstGeom>
          <a:noFill/>
        </p:spPr>
        <p:txBody>
          <a:bodyPr wrap="none" rtlCol="0">
            <a:spAutoFit/>
          </a:bodyPr>
          <a:lstStyle/>
          <a:p>
            <a:r>
              <a:rPr lang="en-US" sz="3200" b="1" dirty="0" smtClean="0"/>
              <a:t>Key data points</a:t>
            </a:r>
          </a:p>
        </p:txBody>
      </p:sp>
      <p:sp>
        <p:nvSpPr>
          <p:cNvPr id="9" name="TextBox 8"/>
          <p:cNvSpPr txBox="1"/>
          <p:nvPr/>
        </p:nvSpPr>
        <p:spPr>
          <a:xfrm>
            <a:off x="102637" y="2774880"/>
            <a:ext cx="9360677" cy="1200329"/>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t>Use code and type (single family house, multifamily apartments, etc.)</a:t>
            </a:r>
          </a:p>
          <a:p>
            <a:pPr marL="342900" indent="-342900">
              <a:buFont typeface="Arial" panose="020B0604020202020204" pitchFamily="34" charset="0"/>
              <a:buChar char="•"/>
            </a:pPr>
            <a:r>
              <a:rPr lang="en-US" sz="2400" dirty="0" smtClean="0"/>
              <a:t>Year built</a:t>
            </a:r>
          </a:p>
          <a:p>
            <a:pPr marL="342900" indent="-342900">
              <a:buFont typeface="Arial" panose="020B0604020202020204" pitchFamily="34" charset="0"/>
              <a:buChar char="•"/>
            </a:pPr>
            <a:r>
              <a:rPr lang="en-US" sz="2400" dirty="0" smtClean="0"/>
              <a:t>Number of units</a:t>
            </a:r>
          </a:p>
        </p:txBody>
      </p:sp>
      <p:sp>
        <p:nvSpPr>
          <p:cNvPr id="10" name="TextBox 9"/>
          <p:cNvSpPr txBox="1"/>
          <p:nvPr/>
        </p:nvSpPr>
        <p:spPr>
          <a:xfrm>
            <a:off x="102637" y="4609361"/>
            <a:ext cx="2092432" cy="584775"/>
          </a:xfrm>
          <a:prstGeom prst="rect">
            <a:avLst/>
          </a:prstGeom>
          <a:noFill/>
        </p:spPr>
        <p:txBody>
          <a:bodyPr wrap="none" rtlCol="0">
            <a:spAutoFit/>
          </a:bodyPr>
          <a:lstStyle/>
          <a:p>
            <a:r>
              <a:rPr lang="en-US" sz="3200" b="1" dirty="0" smtClean="0"/>
              <a:t>Data issues</a:t>
            </a:r>
          </a:p>
        </p:txBody>
      </p:sp>
      <p:sp>
        <p:nvSpPr>
          <p:cNvPr id="11" name="TextBox 10"/>
          <p:cNvSpPr txBox="1"/>
          <p:nvPr/>
        </p:nvSpPr>
        <p:spPr>
          <a:xfrm>
            <a:off x="102638" y="5194136"/>
            <a:ext cx="5414936" cy="2677656"/>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t>Use codes not 100% standardized</a:t>
            </a:r>
          </a:p>
          <a:p>
            <a:pPr marL="342900" indent="-342900">
              <a:buFont typeface="Arial" panose="020B0604020202020204" pitchFamily="34" charset="0"/>
              <a:buChar char="•"/>
            </a:pPr>
            <a:r>
              <a:rPr lang="en-US" sz="2400" dirty="0" smtClean="0"/>
              <a:t>Number of units and year built missing for some records</a:t>
            </a:r>
          </a:p>
          <a:p>
            <a:pPr marL="342900" indent="-342900">
              <a:buFont typeface="Arial" panose="020B0604020202020204" pitchFamily="34" charset="0"/>
              <a:buChar char="•"/>
            </a:pPr>
            <a:r>
              <a:rPr lang="en-US" sz="2400" dirty="0" smtClean="0"/>
              <a:t>File size is huge, making complex queries slow. Subdividing data necessary for some tasks.</a:t>
            </a:r>
          </a:p>
          <a:p>
            <a:pPr marL="342900" indent="-342900">
              <a:buFont typeface="Arial" panose="020B0604020202020204" pitchFamily="34" charset="0"/>
              <a:buChar char="•"/>
            </a:pPr>
            <a:endParaRPr lang="en-US" sz="2400" dirty="0" smtClean="0"/>
          </a:p>
        </p:txBody>
      </p:sp>
      <p:pic>
        <p:nvPicPr>
          <p:cNvPr id="12" name="Picture 11"/>
          <p:cNvPicPr/>
          <p:nvPr/>
        </p:nvPicPr>
        <p:blipFill rotWithShape="1">
          <a:blip r:embed="rId2"/>
          <a:srcRect r="16816"/>
          <a:stretch/>
        </p:blipFill>
        <p:spPr>
          <a:xfrm>
            <a:off x="5517574" y="3293918"/>
            <a:ext cx="4353790" cy="4258502"/>
          </a:xfrm>
          <a:prstGeom prst="rect">
            <a:avLst/>
          </a:prstGeom>
          <a:noFill/>
          <a:ln>
            <a:noFill/>
          </a:ln>
        </p:spPr>
      </p:pic>
    </p:spTree>
    <p:extLst>
      <p:ext uri="{BB962C8B-B14F-4D97-AF65-F5344CB8AC3E}">
        <p14:creationId xmlns:p14="http://schemas.microsoft.com/office/powerpoint/2010/main" val="7381419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r="24587"/>
          <a:stretch/>
        </p:blipFill>
        <p:spPr>
          <a:xfrm>
            <a:off x="1059873" y="0"/>
            <a:ext cx="7585364" cy="7772400"/>
          </a:xfrm>
          <a:prstGeom prst="rect">
            <a:avLst/>
          </a:prstGeom>
        </p:spPr>
      </p:pic>
    </p:spTree>
    <p:extLst>
      <p:ext uri="{BB962C8B-B14F-4D97-AF65-F5344CB8AC3E}">
        <p14:creationId xmlns:p14="http://schemas.microsoft.com/office/powerpoint/2010/main" val="24723017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r="24794"/>
          <a:stretch/>
        </p:blipFill>
        <p:spPr>
          <a:xfrm>
            <a:off x="1174172" y="0"/>
            <a:ext cx="7564582" cy="7772400"/>
          </a:xfrm>
          <a:prstGeom prst="rect">
            <a:avLst/>
          </a:prstGeom>
        </p:spPr>
      </p:pic>
    </p:spTree>
    <p:extLst>
      <p:ext uri="{BB962C8B-B14F-4D97-AF65-F5344CB8AC3E}">
        <p14:creationId xmlns:p14="http://schemas.microsoft.com/office/powerpoint/2010/main" val="22087616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058400" cy="777240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81119" y="4219299"/>
            <a:ext cx="2286005" cy="3383287"/>
          </a:xfrm>
          <a:prstGeom prst="rect">
            <a:avLst/>
          </a:prstGeom>
        </p:spPr>
      </p:pic>
      <p:sp>
        <p:nvSpPr>
          <p:cNvPr id="8" name="TextBox 7"/>
          <p:cNvSpPr txBox="1"/>
          <p:nvPr/>
        </p:nvSpPr>
        <p:spPr>
          <a:xfrm>
            <a:off x="7612292" y="4509655"/>
            <a:ext cx="420308" cy="276999"/>
          </a:xfrm>
          <a:prstGeom prst="rect">
            <a:avLst/>
          </a:prstGeom>
          <a:noFill/>
        </p:spPr>
        <p:txBody>
          <a:bodyPr wrap="none" rtlCol="0">
            <a:spAutoFit/>
          </a:bodyPr>
          <a:lstStyle/>
          <a:p>
            <a:r>
              <a:rPr lang="en-US" sz="1200" dirty="0" smtClean="0"/>
              <a:t>616</a:t>
            </a:r>
            <a:endParaRPr lang="en-US" sz="1200" dirty="0"/>
          </a:p>
        </p:txBody>
      </p:sp>
      <p:sp>
        <p:nvSpPr>
          <p:cNvPr id="9" name="TextBox 8"/>
          <p:cNvSpPr txBox="1"/>
          <p:nvPr/>
        </p:nvSpPr>
        <p:spPr>
          <a:xfrm>
            <a:off x="7920556" y="5917620"/>
            <a:ext cx="341760" cy="276999"/>
          </a:xfrm>
          <a:prstGeom prst="rect">
            <a:avLst/>
          </a:prstGeom>
          <a:noFill/>
        </p:spPr>
        <p:txBody>
          <a:bodyPr wrap="none" rtlCol="0">
            <a:spAutoFit/>
          </a:bodyPr>
          <a:lstStyle/>
          <a:p>
            <a:r>
              <a:rPr lang="en-US" sz="1200" dirty="0" smtClean="0"/>
              <a:t>10</a:t>
            </a:r>
            <a:endParaRPr lang="en-US" sz="1200" dirty="0"/>
          </a:p>
        </p:txBody>
      </p:sp>
      <p:sp>
        <p:nvSpPr>
          <p:cNvPr id="10" name="TextBox 9"/>
          <p:cNvSpPr txBox="1"/>
          <p:nvPr/>
        </p:nvSpPr>
        <p:spPr>
          <a:xfrm>
            <a:off x="8220752" y="5635282"/>
            <a:ext cx="420308" cy="276999"/>
          </a:xfrm>
          <a:prstGeom prst="rect">
            <a:avLst/>
          </a:prstGeom>
          <a:noFill/>
        </p:spPr>
        <p:txBody>
          <a:bodyPr wrap="none" rtlCol="0">
            <a:spAutoFit/>
          </a:bodyPr>
          <a:lstStyle/>
          <a:p>
            <a:r>
              <a:rPr lang="en-US" sz="1200" dirty="0" smtClean="0"/>
              <a:t>194</a:t>
            </a:r>
            <a:endParaRPr lang="en-US" sz="1200" dirty="0"/>
          </a:p>
        </p:txBody>
      </p:sp>
      <p:sp>
        <p:nvSpPr>
          <p:cNvPr id="11" name="TextBox 10"/>
          <p:cNvSpPr txBox="1"/>
          <p:nvPr/>
        </p:nvSpPr>
        <p:spPr>
          <a:xfrm>
            <a:off x="8534749" y="6000600"/>
            <a:ext cx="341760" cy="276999"/>
          </a:xfrm>
          <a:prstGeom prst="rect">
            <a:avLst/>
          </a:prstGeom>
          <a:noFill/>
        </p:spPr>
        <p:txBody>
          <a:bodyPr wrap="none" rtlCol="0">
            <a:spAutoFit/>
          </a:bodyPr>
          <a:lstStyle/>
          <a:p>
            <a:r>
              <a:rPr lang="en-US" sz="1200" dirty="0" smtClean="0"/>
              <a:t>60</a:t>
            </a:r>
            <a:endParaRPr lang="en-US" sz="1200" dirty="0"/>
          </a:p>
        </p:txBody>
      </p:sp>
      <p:sp>
        <p:nvSpPr>
          <p:cNvPr id="12" name="TextBox 11"/>
          <p:cNvSpPr txBox="1"/>
          <p:nvPr/>
        </p:nvSpPr>
        <p:spPr>
          <a:xfrm>
            <a:off x="8859176" y="5795231"/>
            <a:ext cx="341760" cy="276999"/>
          </a:xfrm>
          <a:prstGeom prst="rect">
            <a:avLst/>
          </a:prstGeom>
          <a:noFill/>
        </p:spPr>
        <p:txBody>
          <a:bodyPr wrap="none" rtlCol="0">
            <a:spAutoFit/>
          </a:bodyPr>
          <a:lstStyle/>
          <a:p>
            <a:r>
              <a:rPr lang="en-US" sz="1200" dirty="0" smtClean="0"/>
              <a:t>75</a:t>
            </a:r>
            <a:endParaRPr lang="en-US" sz="1200" dirty="0"/>
          </a:p>
        </p:txBody>
      </p:sp>
      <p:sp>
        <p:nvSpPr>
          <p:cNvPr id="13" name="TextBox 12"/>
          <p:cNvSpPr txBox="1"/>
          <p:nvPr/>
        </p:nvSpPr>
        <p:spPr>
          <a:xfrm>
            <a:off x="9173592" y="5980339"/>
            <a:ext cx="263214" cy="276999"/>
          </a:xfrm>
          <a:prstGeom prst="rect">
            <a:avLst/>
          </a:prstGeom>
          <a:noFill/>
        </p:spPr>
        <p:txBody>
          <a:bodyPr wrap="none" rtlCol="0">
            <a:spAutoFit/>
          </a:bodyPr>
          <a:lstStyle/>
          <a:p>
            <a:r>
              <a:rPr lang="en-US" sz="1200" dirty="0" smtClean="0"/>
              <a:t>1</a:t>
            </a:r>
            <a:endParaRPr lang="en-US" sz="1200" dirty="0"/>
          </a:p>
        </p:txBody>
      </p:sp>
      <p:sp>
        <p:nvSpPr>
          <p:cNvPr id="14" name="TextBox 13"/>
          <p:cNvSpPr txBox="1"/>
          <p:nvPr/>
        </p:nvSpPr>
        <p:spPr>
          <a:xfrm>
            <a:off x="9540373" y="5980338"/>
            <a:ext cx="263214" cy="276999"/>
          </a:xfrm>
          <a:prstGeom prst="rect">
            <a:avLst/>
          </a:prstGeom>
          <a:noFill/>
        </p:spPr>
        <p:txBody>
          <a:bodyPr wrap="none" rtlCol="0">
            <a:spAutoFit/>
          </a:bodyPr>
          <a:lstStyle/>
          <a:p>
            <a:r>
              <a:rPr lang="en-US" sz="1200" dirty="0" smtClean="0"/>
              <a:t>0</a:t>
            </a:r>
            <a:endParaRPr lang="en-US" sz="1200" dirty="0"/>
          </a:p>
        </p:txBody>
      </p:sp>
      <p:sp>
        <p:nvSpPr>
          <p:cNvPr id="15" name="TextBox 14"/>
          <p:cNvSpPr txBox="1"/>
          <p:nvPr/>
        </p:nvSpPr>
        <p:spPr>
          <a:xfrm>
            <a:off x="9127918" y="4502349"/>
            <a:ext cx="556563" cy="800219"/>
          </a:xfrm>
          <a:prstGeom prst="rect">
            <a:avLst/>
          </a:prstGeom>
          <a:noFill/>
        </p:spPr>
        <p:txBody>
          <a:bodyPr wrap="none" rtlCol="0">
            <a:spAutoFit/>
          </a:bodyPr>
          <a:lstStyle/>
          <a:p>
            <a:r>
              <a:rPr lang="en-US" sz="1800" b="1" dirty="0" smtClean="0"/>
              <a:t>956</a:t>
            </a:r>
          </a:p>
          <a:p>
            <a:r>
              <a:rPr lang="en-US" sz="1400" b="1" dirty="0" smtClean="0"/>
              <a:t>total</a:t>
            </a:r>
          </a:p>
          <a:p>
            <a:r>
              <a:rPr lang="en-US" sz="1400" b="1" dirty="0" smtClean="0"/>
              <a:t>units</a:t>
            </a:r>
            <a:endParaRPr lang="en-US" sz="1400" b="1" dirty="0"/>
          </a:p>
        </p:txBody>
      </p:sp>
    </p:spTree>
    <p:extLst>
      <p:ext uri="{BB962C8B-B14F-4D97-AF65-F5344CB8AC3E}">
        <p14:creationId xmlns:p14="http://schemas.microsoft.com/office/powerpoint/2010/main" val="24404395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058400" cy="777240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8442" y="4256621"/>
            <a:ext cx="2286005" cy="3383287"/>
          </a:xfrm>
          <a:prstGeom prst="rect">
            <a:avLst/>
          </a:prstGeom>
        </p:spPr>
      </p:pic>
      <p:sp>
        <p:nvSpPr>
          <p:cNvPr id="6" name="TextBox 5"/>
          <p:cNvSpPr txBox="1"/>
          <p:nvPr/>
        </p:nvSpPr>
        <p:spPr>
          <a:xfrm>
            <a:off x="7643465" y="4540828"/>
            <a:ext cx="420308" cy="276999"/>
          </a:xfrm>
          <a:prstGeom prst="rect">
            <a:avLst/>
          </a:prstGeom>
          <a:noFill/>
        </p:spPr>
        <p:txBody>
          <a:bodyPr wrap="none" rtlCol="0">
            <a:spAutoFit/>
          </a:bodyPr>
          <a:lstStyle/>
          <a:p>
            <a:r>
              <a:rPr lang="en-US" sz="1200" dirty="0" smtClean="0"/>
              <a:t>285</a:t>
            </a:r>
            <a:endParaRPr lang="en-US" sz="1200" dirty="0"/>
          </a:p>
        </p:txBody>
      </p:sp>
      <p:sp>
        <p:nvSpPr>
          <p:cNvPr id="7" name="TextBox 6"/>
          <p:cNvSpPr txBox="1"/>
          <p:nvPr/>
        </p:nvSpPr>
        <p:spPr>
          <a:xfrm>
            <a:off x="8014075" y="5990357"/>
            <a:ext cx="263214" cy="276999"/>
          </a:xfrm>
          <a:prstGeom prst="rect">
            <a:avLst/>
          </a:prstGeom>
          <a:noFill/>
        </p:spPr>
        <p:txBody>
          <a:bodyPr wrap="none" rtlCol="0">
            <a:spAutoFit/>
          </a:bodyPr>
          <a:lstStyle/>
          <a:p>
            <a:r>
              <a:rPr lang="en-US" sz="1200" dirty="0" smtClean="0"/>
              <a:t>5</a:t>
            </a:r>
            <a:endParaRPr lang="en-US" sz="1200" dirty="0"/>
          </a:p>
        </p:txBody>
      </p:sp>
      <p:sp>
        <p:nvSpPr>
          <p:cNvPr id="8" name="TextBox 7"/>
          <p:cNvSpPr txBox="1"/>
          <p:nvPr/>
        </p:nvSpPr>
        <p:spPr>
          <a:xfrm>
            <a:off x="8288327" y="5809764"/>
            <a:ext cx="341760" cy="276999"/>
          </a:xfrm>
          <a:prstGeom prst="rect">
            <a:avLst/>
          </a:prstGeom>
          <a:noFill/>
        </p:spPr>
        <p:txBody>
          <a:bodyPr wrap="none" rtlCol="0">
            <a:spAutoFit/>
          </a:bodyPr>
          <a:lstStyle/>
          <a:p>
            <a:r>
              <a:rPr lang="en-US" sz="1200" dirty="0" smtClean="0"/>
              <a:t>40</a:t>
            </a:r>
            <a:endParaRPr lang="en-US" sz="1200" dirty="0"/>
          </a:p>
        </p:txBody>
      </p:sp>
      <p:sp>
        <p:nvSpPr>
          <p:cNvPr id="9" name="TextBox 8"/>
          <p:cNvSpPr txBox="1"/>
          <p:nvPr/>
        </p:nvSpPr>
        <p:spPr>
          <a:xfrm>
            <a:off x="8597401" y="6014510"/>
            <a:ext cx="263214" cy="276999"/>
          </a:xfrm>
          <a:prstGeom prst="rect">
            <a:avLst/>
          </a:prstGeom>
          <a:noFill/>
        </p:spPr>
        <p:txBody>
          <a:bodyPr wrap="none" rtlCol="0">
            <a:spAutoFit/>
          </a:bodyPr>
          <a:lstStyle/>
          <a:p>
            <a:r>
              <a:rPr lang="en-US" sz="1200" dirty="0" smtClean="0"/>
              <a:t>3</a:t>
            </a:r>
            <a:endParaRPr lang="en-US" sz="1200" dirty="0"/>
          </a:p>
        </p:txBody>
      </p:sp>
      <p:sp>
        <p:nvSpPr>
          <p:cNvPr id="10" name="TextBox 9"/>
          <p:cNvSpPr txBox="1"/>
          <p:nvPr/>
        </p:nvSpPr>
        <p:spPr>
          <a:xfrm>
            <a:off x="8874233" y="5948263"/>
            <a:ext cx="341760" cy="276999"/>
          </a:xfrm>
          <a:prstGeom prst="rect">
            <a:avLst/>
          </a:prstGeom>
          <a:noFill/>
        </p:spPr>
        <p:txBody>
          <a:bodyPr wrap="none" rtlCol="0">
            <a:spAutoFit/>
          </a:bodyPr>
          <a:lstStyle/>
          <a:p>
            <a:r>
              <a:rPr lang="en-US" sz="1200" dirty="0" smtClean="0"/>
              <a:t>12</a:t>
            </a:r>
            <a:endParaRPr lang="en-US" sz="1200" dirty="0"/>
          </a:p>
        </p:txBody>
      </p:sp>
      <p:sp>
        <p:nvSpPr>
          <p:cNvPr id="11" name="TextBox 10"/>
          <p:cNvSpPr txBox="1"/>
          <p:nvPr/>
        </p:nvSpPr>
        <p:spPr>
          <a:xfrm>
            <a:off x="9173592" y="5980339"/>
            <a:ext cx="263214" cy="276999"/>
          </a:xfrm>
          <a:prstGeom prst="rect">
            <a:avLst/>
          </a:prstGeom>
          <a:noFill/>
        </p:spPr>
        <p:txBody>
          <a:bodyPr wrap="none" rtlCol="0">
            <a:spAutoFit/>
          </a:bodyPr>
          <a:lstStyle/>
          <a:p>
            <a:r>
              <a:rPr lang="en-US" sz="1200" dirty="0" smtClean="0"/>
              <a:t>8</a:t>
            </a:r>
            <a:endParaRPr lang="en-US" sz="1200" dirty="0"/>
          </a:p>
        </p:txBody>
      </p:sp>
      <p:sp>
        <p:nvSpPr>
          <p:cNvPr id="12" name="TextBox 11"/>
          <p:cNvSpPr txBox="1"/>
          <p:nvPr/>
        </p:nvSpPr>
        <p:spPr>
          <a:xfrm>
            <a:off x="9539019" y="6014510"/>
            <a:ext cx="263214" cy="276999"/>
          </a:xfrm>
          <a:prstGeom prst="rect">
            <a:avLst/>
          </a:prstGeom>
          <a:noFill/>
        </p:spPr>
        <p:txBody>
          <a:bodyPr wrap="none" rtlCol="0">
            <a:spAutoFit/>
          </a:bodyPr>
          <a:lstStyle/>
          <a:p>
            <a:r>
              <a:rPr lang="en-US" sz="1200" dirty="0" smtClean="0"/>
              <a:t>1</a:t>
            </a:r>
            <a:endParaRPr lang="en-US" sz="1200" dirty="0"/>
          </a:p>
        </p:txBody>
      </p:sp>
      <p:sp>
        <p:nvSpPr>
          <p:cNvPr id="13" name="TextBox 12"/>
          <p:cNvSpPr txBox="1"/>
          <p:nvPr/>
        </p:nvSpPr>
        <p:spPr>
          <a:xfrm>
            <a:off x="9127918" y="4502349"/>
            <a:ext cx="556563" cy="800219"/>
          </a:xfrm>
          <a:prstGeom prst="rect">
            <a:avLst/>
          </a:prstGeom>
          <a:noFill/>
        </p:spPr>
        <p:txBody>
          <a:bodyPr wrap="none" rtlCol="0">
            <a:spAutoFit/>
          </a:bodyPr>
          <a:lstStyle/>
          <a:p>
            <a:r>
              <a:rPr lang="en-US" sz="1800" b="1" dirty="0" smtClean="0"/>
              <a:t>354</a:t>
            </a:r>
          </a:p>
          <a:p>
            <a:r>
              <a:rPr lang="en-US" sz="1400" b="1" dirty="0" smtClean="0"/>
              <a:t>total</a:t>
            </a:r>
          </a:p>
          <a:p>
            <a:r>
              <a:rPr lang="en-US" sz="1400" b="1" dirty="0" smtClean="0"/>
              <a:t>units</a:t>
            </a:r>
            <a:endParaRPr lang="en-US" sz="1400" b="1" dirty="0"/>
          </a:p>
        </p:txBody>
      </p:sp>
    </p:spTree>
    <p:extLst>
      <p:ext uri="{BB962C8B-B14F-4D97-AF65-F5344CB8AC3E}">
        <p14:creationId xmlns:p14="http://schemas.microsoft.com/office/powerpoint/2010/main" val="23736328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058400" cy="77724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99781" y="4303275"/>
            <a:ext cx="2286005" cy="3383287"/>
          </a:xfrm>
          <a:prstGeom prst="rect">
            <a:avLst/>
          </a:prstGeom>
        </p:spPr>
      </p:pic>
      <p:sp>
        <p:nvSpPr>
          <p:cNvPr id="7" name="TextBox 6"/>
          <p:cNvSpPr txBox="1"/>
          <p:nvPr/>
        </p:nvSpPr>
        <p:spPr>
          <a:xfrm>
            <a:off x="7671128" y="4625459"/>
            <a:ext cx="420308" cy="276999"/>
          </a:xfrm>
          <a:prstGeom prst="rect">
            <a:avLst/>
          </a:prstGeom>
          <a:noFill/>
        </p:spPr>
        <p:txBody>
          <a:bodyPr wrap="none" rtlCol="0">
            <a:spAutoFit/>
          </a:bodyPr>
          <a:lstStyle/>
          <a:p>
            <a:r>
              <a:rPr lang="en-US" sz="1200" dirty="0" smtClean="0"/>
              <a:t>236</a:t>
            </a:r>
            <a:endParaRPr lang="en-US" sz="1200" dirty="0"/>
          </a:p>
        </p:txBody>
      </p:sp>
      <p:sp>
        <p:nvSpPr>
          <p:cNvPr id="8" name="TextBox 7"/>
          <p:cNvSpPr txBox="1"/>
          <p:nvPr/>
        </p:nvSpPr>
        <p:spPr>
          <a:xfrm>
            <a:off x="8097872" y="6072084"/>
            <a:ext cx="263214" cy="276999"/>
          </a:xfrm>
          <a:prstGeom prst="rect">
            <a:avLst/>
          </a:prstGeom>
          <a:noFill/>
        </p:spPr>
        <p:txBody>
          <a:bodyPr wrap="none" rtlCol="0">
            <a:spAutoFit/>
          </a:bodyPr>
          <a:lstStyle/>
          <a:p>
            <a:r>
              <a:rPr lang="en-US" sz="1200" dirty="0" smtClean="0"/>
              <a:t>1</a:t>
            </a:r>
            <a:endParaRPr lang="en-US" sz="1200" dirty="0"/>
          </a:p>
        </p:txBody>
      </p:sp>
      <p:sp>
        <p:nvSpPr>
          <p:cNvPr id="9" name="TextBox 8"/>
          <p:cNvSpPr txBox="1"/>
          <p:nvPr/>
        </p:nvSpPr>
        <p:spPr>
          <a:xfrm>
            <a:off x="8445381" y="6047180"/>
            <a:ext cx="263214" cy="276999"/>
          </a:xfrm>
          <a:prstGeom prst="rect">
            <a:avLst/>
          </a:prstGeom>
          <a:noFill/>
        </p:spPr>
        <p:txBody>
          <a:bodyPr wrap="none" rtlCol="0">
            <a:spAutoFit/>
          </a:bodyPr>
          <a:lstStyle/>
          <a:p>
            <a:r>
              <a:rPr lang="en-US" sz="1200" dirty="0" smtClean="0"/>
              <a:t>3</a:t>
            </a:r>
            <a:endParaRPr lang="en-US" sz="1200" dirty="0"/>
          </a:p>
        </p:txBody>
      </p:sp>
      <p:sp>
        <p:nvSpPr>
          <p:cNvPr id="10" name="TextBox 9"/>
          <p:cNvSpPr txBox="1"/>
          <p:nvPr/>
        </p:nvSpPr>
        <p:spPr>
          <a:xfrm>
            <a:off x="8722025" y="6056821"/>
            <a:ext cx="263214" cy="276999"/>
          </a:xfrm>
          <a:prstGeom prst="rect">
            <a:avLst/>
          </a:prstGeom>
          <a:noFill/>
        </p:spPr>
        <p:txBody>
          <a:bodyPr wrap="none" rtlCol="0">
            <a:spAutoFit/>
          </a:bodyPr>
          <a:lstStyle/>
          <a:p>
            <a:r>
              <a:rPr lang="en-US" sz="1200" dirty="0" smtClean="0"/>
              <a:t>1</a:t>
            </a:r>
            <a:endParaRPr lang="en-US" sz="1200" dirty="0"/>
          </a:p>
        </p:txBody>
      </p:sp>
      <p:sp>
        <p:nvSpPr>
          <p:cNvPr id="12" name="TextBox 11"/>
          <p:cNvSpPr txBox="1"/>
          <p:nvPr/>
        </p:nvSpPr>
        <p:spPr>
          <a:xfrm>
            <a:off x="9078704" y="5913177"/>
            <a:ext cx="341760" cy="276999"/>
          </a:xfrm>
          <a:prstGeom prst="rect">
            <a:avLst/>
          </a:prstGeom>
          <a:noFill/>
        </p:spPr>
        <p:txBody>
          <a:bodyPr wrap="none" rtlCol="0">
            <a:spAutoFit/>
          </a:bodyPr>
          <a:lstStyle/>
          <a:p>
            <a:r>
              <a:rPr lang="en-US" sz="1200" dirty="0" smtClean="0"/>
              <a:t>20</a:t>
            </a:r>
            <a:endParaRPr lang="en-US" sz="1200" dirty="0"/>
          </a:p>
        </p:txBody>
      </p:sp>
      <p:sp>
        <p:nvSpPr>
          <p:cNvPr id="13" name="TextBox 12"/>
          <p:cNvSpPr txBox="1"/>
          <p:nvPr/>
        </p:nvSpPr>
        <p:spPr>
          <a:xfrm>
            <a:off x="9480108" y="6072458"/>
            <a:ext cx="263214" cy="276999"/>
          </a:xfrm>
          <a:prstGeom prst="rect">
            <a:avLst/>
          </a:prstGeom>
          <a:noFill/>
        </p:spPr>
        <p:txBody>
          <a:bodyPr wrap="none" rtlCol="0">
            <a:spAutoFit/>
          </a:bodyPr>
          <a:lstStyle/>
          <a:p>
            <a:r>
              <a:rPr lang="en-US" sz="1200" dirty="0" smtClean="0"/>
              <a:t>1</a:t>
            </a:r>
            <a:endParaRPr lang="en-US" sz="1200" dirty="0"/>
          </a:p>
        </p:txBody>
      </p:sp>
      <p:sp>
        <p:nvSpPr>
          <p:cNvPr id="14" name="TextBox 13"/>
          <p:cNvSpPr txBox="1"/>
          <p:nvPr/>
        </p:nvSpPr>
        <p:spPr>
          <a:xfrm>
            <a:off x="9127918" y="4502349"/>
            <a:ext cx="556563" cy="800219"/>
          </a:xfrm>
          <a:prstGeom prst="rect">
            <a:avLst/>
          </a:prstGeom>
          <a:noFill/>
        </p:spPr>
        <p:txBody>
          <a:bodyPr wrap="none" rtlCol="0">
            <a:spAutoFit/>
          </a:bodyPr>
          <a:lstStyle/>
          <a:p>
            <a:r>
              <a:rPr lang="en-US" sz="1800" b="1" dirty="0" smtClean="0"/>
              <a:t>262</a:t>
            </a:r>
          </a:p>
          <a:p>
            <a:r>
              <a:rPr lang="en-US" sz="1400" b="1" dirty="0" smtClean="0"/>
              <a:t>total</a:t>
            </a:r>
          </a:p>
          <a:p>
            <a:r>
              <a:rPr lang="en-US" sz="1400" b="1" dirty="0" smtClean="0"/>
              <a:t>units</a:t>
            </a:r>
            <a:endParaRPr lang="en-US" sz="1400" b="1" dirty="0"/>
          </a:p>
        </p:txBody>
      </p:sp>
    </p:spTree>
    <p:extLst>
      <p:ext uri="{BB962C8B-B14F-4D97-AF65-F5344CB8AC3E}">
        <p14:creationId xmlns:p14="http://schemas.microsoft.com/office/powerpoint/2010/main" val="19156458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491</TotalTime>
  <Words>516</Words>
  <Application>Microsoft Office PowerPoint</Application>
  <PresentationFormat>Custom</PresentationFormat>
  <Paragraphs>95</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Housing and commuter rail infrastructure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Hopper</dc:creator>
  <cp:lastModifiedBy>Tom Hopper</cp:lastModifiedBy>
  <cp:revision>15</cp:revision>
  <dcterms:created xsi:type="dcterms:W3CDTF">2018-08-06T15:59:07Z</dcterms:created>
  <dcterms:modified xsi:type="dcterms:W3CDTF">2018-08-07T00:11:02Z</dcterms:modified>
</cp:coreProperties>
</file>

<file path=docProps/thumbnail.jpeg>
</file>